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660"/>
  </p:normalViewPr>
  <p:slideViewPr>
    <p:cSldViewPr snapToGrid="0">
      <p:cViewPr>
        <p:scale>
          <a:sx n="90" d="100"/>
          <a:sy n="90" d="100"/>
        </p:scale>
        <p:origin x="-269" y="1699"/>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0975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301917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413420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C2334-4964-4486-A333-ECC29381E77E}"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395929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9C2334-4964-4486-A333-ECC29381E77E}"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96227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9C2334-4964-4486-A333-ECC29381E77E}"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02518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9C2334-4964-4486-A333-ECC29381E77E}" type="datetimeFigureOut">
              <a:rPr lang="en-US" smtClean="0"/>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95457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9C2334-4964-4486-A333-ECC29381E77E}" type="datetimeFigureOut">
              <a:rPr lang="en-US" smtClean="0"/>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83187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C2334-4964-4486-A333-ECC29381E77E}" type="datetimeFigureOut">
              <a:rPr lang="en-US" smtClean="0"/>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14033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09C2334-4964-4486-A333-ECC29381E77E}"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1644502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09C2334-4964-4486-A333-ECC29381E77E}"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9C272-AEAA-4001-BBAC-7AFF54645F6B}" type="slidenum">
              <a:rPr lang="en-US" smtClean="0"/>
              <a:t>‹#›</a:t>
            </a:fld>
            <a:endParaRPr lang="en-US"/>
          </a:p>
        </p:txBody>
      </p:sp>
    </p:spTree>
    <p:extLst>
      <p:ext uri="{BB962C8B-B14F-4D97-AF65-F5344CB8AC3E}">
        <p14:creationId xmlns:p14="http://schemas.microsoft.com/office/powerpoint/2010/main" val="207352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9C2334-4964-4486-A333-ECC29381E77E}" type="datetimeFigureOut">
              <a:rPr lang="en-US" smtClean="0"/>
              <a:t>9/2/2017</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BD9C272-AEAA-4001-BBAC-7AFF54645F6B}" type="slidenum">
              <a:rPr lang="en-US" smtClean="0"/>
              <a:t>‹#›</a:t>
            </a:fld>
            <a:endParaRPr lang="en-US"/>
          </a:p>
        </p:txBody>
      </p:sp>
    </p:spTree>
    <p:extLst>
      <p:ext uri="{BB962C8B-B14F-4D97-AF65-F5344CB8AC3E}">
        <p14:creationId xmlns:p14="http://schemas.microsoft.com/office/powerpoint/2010/main" val="1806785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1D5EDE3-A1CE-48CC-B82B-F555C46F3BD1}"/>
              </a:ext>
            </a:extLst>
          </p:cNvPr>
          <p:cNvPicPr>
            <a:picLocks noChangeAspect="1"/>
          </p:cNvPicPr>
          <p:nvPr/>
        </p:nvPicPr>
        <p:blipFill rotWithShape="1">
          <a:blip r:embed="rId2"/>
          <a:srcRect l="1704" r="1704"/>
          <a:stretch/>
        </p:blipFill>
        <p:spPr>
          <a:xfrm>
            <a:off x="-4329" y="0"/>
            <a:ext cx="7772400" cy="10058400"/>
          </a:xfrm>
          <a:prstGeom prst="rect">
            <a:avLst/>
          </a:prstGeom>
        </p:spPr>
      </p:pic>
      <p:pic>
        <p:nvPicPr>
          <p:cNvPr id="14" name="Picture 13">
            <a:extLst>
              <a:ext uri="{FF2B5EF4-FFF2-40B4-BE49-F238E27FC236}">
                <a16:creationId xmlns:a16="http://schemas.microsoft.com/office/drawing/2014/main" xmlns="" id="{CDA952FF-395F-4A79-B3C3-A7E9068CF17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9091" b="92424" l="3150" r="97113">
                        <a14:foregroundMark x1="7349" y1="56061" x2="7810" y2="28732"/>
                        <a14:foregroundMark x1="9223" y1="24823" x2="42520" y2="20455"/>
                        <a14:foregroundMark x1="42520" y1="20455" x2="27297" y2="36364"/>
                        <a14:foregroundMark x1="27297" y1="36364" x2="57218" y2="30303"/>
                        <a14:foregroundMark x1="57218" y1="30303" x2="76378" y2="31818"/>
                        <a14:foregroundMark x1="76378" y1="31818" x2="86089" y2="42424"/>
                        <a14:foregroundMark x1="86089" y1="42424" x2="89501" y2="75758"/>
                        <a14:foregroundMark x1="89501" y1="75758" x2="89764" y2="88636"/>
                        <a14:foregroundMark x1="93176" y1="78788" x2="90026" y2="51515"/>
                        <a14:foregroundMark x1="90026" y1="51515" x2="84252" y2="29545"/>
                        <a14:foregroundMark x1="84252" y1="29545" x2="78478" y2="21970"/>
                        <a14:foregroundMark x1="90551" y1="28788" x2="86352" y2="54545"/>
                        <a14:foregroundMark x1="86352" y1="54545" x2="94702" y2="60108"/>
                        <a14:foregroundMark x1="95386" y1="66343" x2="90551" y2="86364"/>
                        <a14:foregroundMark x1="90551" y1="86364" x2="87402" y2="90152"/>
                        <a14:foregroundMark x1="92651" y1="85606" x2="92913" y2="56818"/>
                        <a14:foregroundMark x1="92913" y1="56818" x2="89239" y2="48485"/>
                        <a14:foregroundMark x1="89239" y1="48485" x2="80315" y2="63636"/>
                        <a14:foregroundMark x1="80315" y1="63636" x2="89239" y2="74242"/>
                        <a14:foregroundMark x1="89239" y1="74242" x2="97375" y2="76515"/>
                        <a14:foregroundMark x1="86352" y1="90152" x2="85302" y2="77273"/>
                        <a14:foregroundMark x1="16535" y1="47727" x2="9449" y2="77273"/>
                        <a14:foregroundMark x1="9449" y1="77273" x2="13123" y2="87121"/>
                        <a14:foregroundMark x1="13123" y1="87121" x2="9541" y2="84688"/>
                        <a14:foregroundMark x1="10761" y1="60606" x2="17323" y2="63636"/>
                        <a14:foregroundMark x1="13648" y1="87879" x2="12861" y2="92424"/>
                        <a14:backgroundMark x1="13386" y1="9091" x2="3937" y2="16667"/>
                        <a14:backgroundMark x1="3937" y1="16667" x2="2362" y2="46212"/>
                        <a14:backgroundMark x1="2362" y1="46212" x2="2362" y2="46212"/>
                        <a14:backgroundMark x1="87402" y1="3788" x2="96850" y2="6061"/>
                        <a14:backgroundMark x1="96850" y1="6061" x2="98950" y2="48485"/>
                        <a14:backgroundMark x1="98688" y1="50758" x2="99475" y2="64394"/>
                        <a14:backgroundMark x1="87402" y1="11364" x2="80052" y2="9091"/>
                        <a14:backgroundMark x1="0" y1="78788" x2="6824" y2="94697"/>
                      </a14:backgroundRemoval>
                    </a14:imgEffect>
                  </a14:imgLayer>
                </a14:imgProps>
              </a:ext>
            </a:extLst>
          </a:blip>
          <a:stretch>
            <a:fillRect/>
          </a:stretch>
        </p:blipFill>
        <p:spPr>
          <a:xfrm>
            <a:off x="1212606" y="95766"/>
            <a:ext cx="5478705" cy="1656834"/>
          </a:xfrm>
          <a:prstGeom prst="rect">
            <a:avLst/>
          </a:prstGeom>
        </p:spPr>
      </p:pic>
      <p:sp>
        <p:nvSpPr>
          <p:cNvPr id="11" name="TextBox 10">
            <a:extLst>
              <a:ext uri="{FF2B5EF4-FFF2-40B4-BE49-F238E27FC236}">
                <a16:creationId xmlns:a16="http://schemas.microsoft.com/office/drawing/2014/main" xmlns="" id="{30BE5717-DFCC-4D2E-8F70-4B693D0A9031}"/>
              </a:ext>
            </a:extLst>
          </p:cNvPr>
          <p:cNvSpPr txBox="1"/>
          <p:nvPr/>
        </p:nvSpPr>
        <p:spPr>
          <a:xfrm>
            <a:off x="1873473" y="431007"/>
            <a:ext cx="4049169" cy="880662"/>
          </a:xfrm>
          <a:prstGeom prst="rect">
            <a:avLst/>
          </a:prstGeom>
          <a:noFill/>
        </p:spPr>
        <p:txBody>
          <a:bodyPr wrap="none" rtlCol="0">
            <a:prstTxWarp prst="textArchUp">
              <a:avLst/>
            </a:prstTxWarp>
            <a:spAutoFit/>
          </a:bodyPr>
          <a:lstStyle/>
          <a:p>
            <a:pPr algn="ctr"/>
            <a:r>
              <a:rPr lang="en-US" sz="4800" dirty="0" smtClean="0">
                <a:latin typeface="zai Seagull Felt-tip Pen" pitchFamily="2" charset="0"/>
                <a:ea typeface="FISH&amp;CHIPS" panose="02000603000000000000" pitchFamily="2" charset="0"/>
              </a:rPr>
              <a:t>8</a:t>
            </a:r>
            <a:r>
              <a:rPr lang="en-US" sz="4800" baseline="30000" dirty="0" smtClean="0">
                <a:latin typeface="zai Seagull Felt-tip Pen" pitchFamily="2" charset="0"/>
                <a:ea typeface="FISH&amp;CHIPS" panose="02000603000000000000" pitchFamily="2" charset="0"/>
              </a:rPr>
              <a:t>th</a:t>
            </a:r>
            <a:r>
              <a:rPr lang="en-US" sz="4800" dirty="0" smtClean="0">
                <a:latin typeface="zai Seagull Felt-tip Pen" pitchFamily="2" charset="0"/>
                <a:ea typeface="FISH&amp;CHIPS" panose="02000603000000000000" pitchFamily="2" charset="0"/>
              </a:rPr>
              <a:t> </a:t>
            </a:r>
            <a:r>
              <a:rPr lang="en-US" sz="4800" dirty="0" smtClean="0">
                <a:latin typeface="zai Seagull Felt-tip Pen" pitchFamily="2" charset="0"/>
                <a:ea typeface="FISH&amp;CHIPS" panose="02000603000000000000" pitchFamily="2" charset="0"/>
              </a:rPr>
              <a:t>Grade </a:t>
            </a:r>
            <a:r>
              <a:rPr lang="en-US" sz="4800" dirty="0" smtClean="0">
                <a:latin typeface="zai Seagull Felt-tip Pen" pitchFamily="2" charset="0"/>
                <a:ea typeface="FISH&amp;CHIPS" panose="02000603000000000000" pitchFamily="2" charset="0"/>
              </a:rPr>
              <a:t>ELA &amp; History</a:t>
            </a:r>
            <a:endParaRPr lang="en-US" sz="4800" dirty="0">
              <a:latin typeface="zai Seagull Felt-tip Pen" pitchFamily="2" charset="0"/>
              <a:ea typeface="FISH&amp;CHIPS" panose="02000603000000000000" pitchFamily="2" charset="0"/>
            </a:endParaRPr>
          </a:p>
        </p:txBody>
      </p:sp>
      <p:cxnSp>
        <p:nvCxnSpPr>
          <p:cNvPr id="8" name="Straight Connector 7">
            <a:extLst>
              <a:ext uri="{FF2B5EF4-FFF2-40B4-BE49-F238E27FC236}">
                <a16:creationId xmlns:a16="http://schemas.microsoft.com/office/drawing/2014/main" xmlns="" id="{2302008B-907B-4912-9426-12F287DC83E7}"/>
              </a:ext>
            </a:extLst>
          </p:cNvPr>
          <p:cNvCxnSpPr>
            <a:cxnSpLocks/>
          </p:cNvCxnSpPr>
          <p:nvPr/>
        </p:nvCxnSpPr>
        <p:spPr>
          <a:xfrm flipH="1">
            <a:off x="3873404" y="1634740"/>
            <a:ext cx="24654" cy="800375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xmlns="" id="{AEFDBCE4-2BB6-4386-9971-0A20BFD43748}"/>
              </a:ext>
            </a:extLst>
          </p:cNvPr>
          <p:cNvGrpSpPr/>
          <p:nvPr/>
        </p:nvGrpSpPr>
        <p:grpSpPr>
          <a:xfrm>
            <a:off x="372276" y="1732448"/>
            <a:ext cx="2896104" cy="647700"/>
            <a:chOff x="330201" y="1752600"/>
            <a:chExt cx="2896104" cy="647700"/>
          </a:xfrm>
          <a:effectLst>
            <a:outerShdw blurRad="50800" dist="88900" dir="2700000" algn="tl" rotWithShape="0">
              <a:prstClr val="black">
                <a:alpha val="40000"/>
              </a:prstClr>
            </a:outerShdw>
          </a:effectLst>
        </p:grpSpPr>
        <p:grpSp>
          <p:nvGrpSpPr>
            <p:cNvPr id="13" name="Group 12">
              <a:extLst>
                <a:ext uri="{FF2B5EF4-FFF2-40B4-BE49-F238E27FC236}">
                  <a16:creationId xmlns:a16="http://schemas.microsoft.com/office/drawing/2014/main" xmlns="" id="{7CFD23CA-BAEE-453A-8AD5-9DA448AE65A0}"/>
                </a:ext>
              </a:extLst>
            </p:cNvPr>
            <p:cNvGrpSpPr/>
            <p:nvPr/>
          </p:nvGrpSpPr>
          <p:grpSpPr>
            <a:xfrm flipH="1">
              <a:off x="330201" y="1752600"/>
              <a:ext cx="2896104" cy="647700"/>
              <a:chOff x="698499" y="3124200"/>
              <a:chExt cx="2159506" cy="647700"/>
            </a:xfrm>
          </p:grpSpPr>
          <p:sp>
            <p:nvSpPr>
              <p:cNvPr id="15" name="Arrow: Chevron 3">
                <a:extLst>
                  <a:ext uri="{FF2B5EF4-FFF2-40B4-BE49-F238E27FC236}">
                    <a16:creationId xmlns:a16="http://schemas.microsoft.com/office/drawing/2014/main" xmlns="" id="{D03E2108-EB8E-4A04-9330-492CDE1CD86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Chevron 3">
                <a:extLst>
                  <a:ext uri="{FF2B5EF4-FFF2-40B4-BE49-F238E27FC236}">
                    <a16:creationId xmlns:a16="http://schemas.microsoft.com/office/drawing/2014/main" xmlns="" id="{DF39EC4E-192F-4235-BE60-35310E98D31C}"/>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xmlns="" id="{42A7BBA3-4339-43EA-BBDC-3B1ECEADCFFB}"/>
                </a:ext>
              </a:extLst>
            </p:cNvPr>
            <p:cNvSpPr txBox="1"/>
            <p:nvPr/>
          </p:nvSpPr>
          <p:spPr>
            <a:xfrm>
              <a:off x="463303" y="1807746"/>
              <a:ext cx="1564852"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Teacher Info</a:t>
              </a:r>
              <a:endParaRPr lang="en-US" sz="2800" dirty="0">
                <a:solidFill>
                  <a:schemeClr val="bg1"/>
                </a:solidFill>
                <a:latin typeface="Haettenschweiler" panose="020B0706040902060204" pitchFamily="34" charset="0"/>
              </a:endParaRPr>
            </a:p>
          </p:txBody>
        </p:sp>
      </p:grpSp>
      <p:grpSp>
        <p:nvGrpSpPr>
          <p:cNvPr id="37" name="Group 36">
            <a:extLst>
              <a:ext uri="{FF2B5EF4-FFF2-40B4-BE49-F238E27FC236}">
                <a16:creationId xmlns:a16="http://schemas.microsoft.com/office/drawing/2014/main" xmlns="" id="{E5BF87FC-AB9E-4FD9-BC54-F110C77B8B1D}"/>
              </a:ext>
            </a:extLst>
          </p:cNvPr>
          <p:cNvGrpSpPr/>
          <p:nvPr/>
        </p:nvGrpSpPr>
        <p:grpSpPr>
          <a:xfrm flipH="1">
            <a:off x="4243481" y="5461562"/>
            <a:ext cx="3370261" cy="647700"/>
            <a:chOff x="853427" y="7962900"/>
            <a:chExt cx="2648546" cy="647700"/>
          </a:xfrm>
          <a:effectLst>
            <a:outerShdw blurRad="50800" dist="88900" dir="2700000" algn="tl" rotWithShape="0">
              <a:prstClr val="black">
                <a:alpha val="40000"/>
              </a:prstClr>
            </a:outerShdw>
          </a:effectLst>
        </p:grpSpPr>
        <p:grpSp>
          <p:nvGrpSpPr>
            <p:cNvPr id="9" name="Group 8">
              <a:extLst>
                <a:ext uri="{FF2B5EF4-FFF2-40B4-BE49-F238E27FC236}">
                  <a16:creationId xmlns:a16="http://schemas.microsoft.com/office/drawing/2014/main" xmlns="" id="{2C1EF69B-CD85-4D2D-A756-2EA7DF86A098}"/>
                </a:ext>
              </a:extLst>
            </p:cNvPr>
            <p:cNvGrpSpPr/>
            <p:nvPr/>
          </p:nvGrpSpPr>
          <p:grpSpPr>
            <a:xfrm flipH="1">
              <a:off x="1066799" y="7962900"/>
              <a:ext cx="2435174" cy="647700"/>
              <a:chOff x="698499" y="3124200"/>
              <a:chExt cx="2159506" cy="647700"/>
            </a:xfrm>
          </p:grpSpPr>
          <p:sp>
            <p:nvSpPr>
              <p:cNvPr id="10" name="Arrow: Chevron 3">
                <a:extLst>
                  <a:ext uri="{FF2B5EF4-FFF2-40B4-BE49-F238E27FC236}">
                    <a16:creationId xmlns:a16="http://schemas.microsoft.com/office/drawing/2014/main" xmlns="" id="{DF020A85-5374-49C8-945C-8FF23BBFB9CB}"/>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Chevron 3">
                <a:extLst>
                  <a:ext uri="{FF2B5EF4-FFF2-40B4-BE49-F238E27FC236}">
                    <a16:creationId xmlns:a16="http://schemas.microsoft.com/office/drawing/2014/main" xmlns="" id="{5FD8A8A8-898A-4D4C-AA3A-906D7B41A72D}"/>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xmlns="" id="{EB0654AF-88B7-4F97-9508-F369B41AF9BC}"/>
                </a:ext>
              </a:extLst>
            </p:cNvPr>
            <p:cNvSpPr txBox="1"/>
            <p:nvPr/>
          </p:nvSpPr>
          <p:spPr>
            <a:xfrm>
              <a:off x="853427" y="8018046"/>
              <a:ext cx="1710725"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Missing Work</a:t>
              </a:r>
              <a:endParaRPr lang="en-US" sz="2800" dirty="0">
                <a:solidFill>
                  <a:schemeClr val="bg1"/>
                </a:solidFill>
                <a:latin typeface="Haettenschweiler" panose="020B0706040902060204" pitchFamily="34" charset="0"/>
              </a:endParaRPr>
            </a:p>
          </p:txBody>
        </p:sp>
      </p:grpSp>
      <p:grpSp>
        <p:nvGrpSpPr>
          <p:cNvPr id="49" name="Group 48">
            <a:extLst>
              <a:ext uri="{FF2B5EF4-FFF2-40B4-BE49-F238E27FC236}">
                <a16:creationId xmlns:a16="http://schemas.microsoft.com/office/drawing/2014/main" xmlns="" id="{3384436E-9C13-4E22-81DA-B276F39A9213}"/>
              </a:ext>
            </a:extLst>
          </p:cNvPr>
          <p:cNvGrpSpPr/>
          <p:nvPr/>
        </p:nvGrpSpPr>
        <p:grpSpPr>
          <a:xfrm flipH="1">
            <a:off x="368300" y="4860440"/>
            <a:ext cx="2858005" cy="647700"/>
            <a:chOff x="4559298" y="1772166"/>
            <a:chExt cx="2858005" cy="647700"/>
          </a:xfrm>
          <a:effectLst>
            <a:outerShdw blurRad="50800" dist="88900" dir="2700000" algn="tl" rotWithShape="0">
              <a:prstClr val="black">
                <a:alpha val="40000"/>
              </a:prstClr>
            </a:outerShdw>
          </a:effectLst>
        </p:grpSpPr>
        <p:grpSp>
          <p:nvGrpSpPr>
            <p:cNvPr id="20" name="Group 19">
              <a:extLst>
                <a:ext uri="{FF2B5EF4-FFF2-40B4-BE49-F238E27FC236}">
                  <a16:creationId xmlns:a16="http://schemas.microsoft.com/office/drawing/2014/main" xmlns="" id="{DB3C659A-CB7F-4BDC-AA3B-137E210EBCC4}"/>
                </a:ext>
              </a:extLst>
            </p:cNvPr>
            <p:cNvGrpSpPr/>
            <p:nvPr/>
          </p:nvGrpSpPr>
          <p:grpSpPr>
            <a:xfrm>
              <a:off x="4559298" y="1772166"/>
              <a:ext cx="2858005" cy="647700"/>
              <a:chOff x="698499" y="3124200"/>
              <a:chExt cx="2159506" cy="647700"/>
            </a:xfrm>
          </p:grpSpPr>
          <p:sp>
            <p:nvSpPr>
              <p:cNvPr id="21" name="Arrow: Chevron 3">
                <a:extLst>
                  <a:ext uri="{FF2B5EF4-FFF2-40B4-BE49-F238E27FC236}">
                    <a16:creationId xmlns:a16="http://schemas.microsoft.com/office/drawing/2014/main" xmlns="" id="{5E97F33F-3D3A-4C2F-ACD7-F59BE92897D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Chevron 3">
                <a:extLst>
                  <a:ext uri="{FF2B5EF4-FFF2-40B4-BE49-F238E27FC236}">
                    <a16:creationId xmlns:a16="http://schemas.microsoft.com/office/drawing/2014/main" xmlns="" id="{FAC3AE7F-FF3E-4ED7-B64B-5E1ED72A9A50}"/>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xmlns="" id="{21035C35-D7C5-4C8B-94D3-4BE2188F1A26}"/>
                </a:ext>
              </a:extLst>
            </p:cNvPr>
            <p:cNvSpPr txBox="1"/>
            <p:nvPr/>
          </p:nvSpPr>
          <p:spPr>
            <a:xfrm>
              <a:off x="5991043" y="1807746"/>
              <a:ext cx="1263487"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Materials</a:t>
              </a:r>
              <a:endParaRPr lang="en-US" sz="2800" dirty="0">
                <a:solidFill>
                  <a:schemeClr val="bg1"/>
                </a:solidFill>
                <a:latin typeface="Haettenschweiler" panose="020B0706040902060204" pitchFamily="34" charset="0"/>
              </a:endParaRPr>
            </a:p>
          </p:txBody>
        </p:sp>
      </p:grpSp>
      <p:grpSp>
        <p:nvGrpSpPr>
          <p:cNvPr id="55" name="Group 54">
            <a:extLst>
              <a:ext uri="{FF2B5EF4-FFF2-40B4-BE49-F238E27FC236}">
                <a16:creationId xmlns:a16="http://schemas.microsoft.com/office/drawing/2014/main" xmlns="" id="{112F8CA7-4663-4C89-A3AF-5463033AC7A5}"/>
              </a:ext>
            </a:extLst>
          </p:cNvPr>
          <p:cNvGrpSpPr/>
          <p:nvPr/>
        </p:nvGrpSpPr>
        <p:grpSpPr>
          <a:xfrm>
            <a:off x="4184212" y="1747614"/>
            <a:ext cx="3175259" cy="647700"/>
            <a:chOff x="4559298" y="1772166"/>
            <a:chExt cx="2858005" cy="647700"/>
          </a:xfrm>
          <a:effectLst>
            <a:outerShdw blurRad="50800" dist="88900" dir="2700000" algn="tl" rotWithShape="0">
              <a:prstClr val="black">
                <a:alpha val="40000"/>
              </a:prstClr>
            </a:outerShdw>
          </a:effectLst>
        </p:grpSpPr>
        <p:grpSp>
          <p:nvGrpSpPr>
            <p:cNvPr id="56" name="Group 55">
              <a:extLst>
                <a:ext uri="{FF2B5EF4-FFF2-40B4-BE49-F238E27FC236}">
                  <a16:creationId xmlns:a16="http://schemas.microsoft.com/office/drawing/2014/main" xmlns="" id="{204E0D42-46F3-404E-B999-3F112F0EACF3}"/>
                </a:ext>
              </a:extLst>
            </p:cNvPr>
            <p:cNvGrpSpPr/>
            <p:nvPr/>
          </p:nvGrpSpPr>
          <p:grpSpPr>
            <a:xfrm>
              <a:off x="4559298" y="1772166"/>
              <a:ext cx="2858005" cy="647700"/>
              <a:chOff x="698499" y="3124200"/>
              <a:chExt cx="2159506" cy="647700"/>
            </a:xfrm>
          </p:grpSpPr>
          <p:sp>
            <p:nvSpPr>
              <p:cNvPr id="58" name="Arrow: Chevron 3">
                <a:extLst>
                  <a:ext uri="{FF2B5EF4-FFF2-40B4-BE49-F238E27FC236}">
                    <a16:creationId xmlns:a16="http://schemas.microsoft.com/office/drawing/2014/main" xmlns="" id="{E7F85675-6908-4374-8E90-DBA6DE5EBD5C}"/>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Arrow: Chevron 3">
                <a:extLst>
                  <a:ext uri="{FF2B5EF4-FFF2-40B4-BE49-F238E27FC236}">
                    <a16:creationId xmlns:a16="http://schemas.microsoft.com/office/drawing/2014/main" xmlns="" id="{04657B8A-2723-4EE6-91C4-3F712501A5B5}"/>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xmlns="" id="{50C734D0-40A0-4AF4-8D3B-AEC2CDCB0CE1}"/>
                </a:ext>
              </a:extLst>
            </p:cNvPr>
            <p:cNvSpPr txBox="1"/>
            <p:nvPr/>
          </p:nvSpPr>
          <p:spPr>
            <a:xfrm>
              <a:off x="6338377" y="1797566"/>
              <a:ext cx="928987" cy="523220"/>
            </a:xfrm>
            <a:prstGeom prst="rect">
              <a:avLst/>
            </a:prstGeom>
            <a:noFill/>
          </p:spPr>
          <p:txBody>
            <a:bodyPr wrap="square" rtlCol="0">
              <a:spAutoFit/>
            </a:bodyPr>
            <a:lstStyle/>
            <a:p>
              <a:r>
                <a:rPr lang="en-US" sz="2800" dirty="0">
                  <a:solidFill>
                    <a:schemeClr val="bg1"/>
                  </a:solidFill>
                  <a:latin typeface="Haettenschweiler" panose="020B0706040902060204" pitchFamily="34" charset="0"/>
                </a:rPr>
                <a:t>G</a:t>
              </a:r>
              <a:r>
                <a:rPr lang="en-US" sz="2800" dirty="0" smtClean="0">
                  <a:solidFill>
                    <a:schemeClr val="bg1"/>
                  </a:solidFill>
                  <a:latin typeface="Haettenschweiler" panose="020B0706040902060204" pitchFamily="34" charset="0"/>
                </a:rPr>
                <a:t>rading</a:t>
              </a:r>
              <a:endParaRPr lang="en-US" sz="2800" dirty="0">
                <a:solidFill>
                  <a:schemeClr val="bg1"/>
                </a:solidFill>
                <a:latin typeface="Haettenschweiler" panose="020B0706040902060204" pitchFamily="34" charset="0"/>
              </a:endParaRPr>
            </a:p>
          </p:txBody>
        </p:sp>
      </p:grpSp>
      <p:sp>
        <p:nvSpPr>
          <p:cNvPr id="60" name="TextBox 59">
            <a:extLst>
              <a:ext uri="{FF2B5EF4-FFF2-40B4-BE49-F238E27FC236}">
                <a16:creationId xmlns:a16="http://schemas.microsoft.com/office/drawing/2014/main" xmlns="" id="{46159497-4539-442F-B8A4-B771ED55F86D}"/>
              </a:ext>
            </a:extLst>
          </p:cNvPr>
          <p:cNvSpPr txBox="1"/>
          <p:nvPr/>
        </p:nvSpPr>
        <p:spPr>
          <a:xfrm>
            <a:off x="336247" y="2405151"/>
            <a:ext cx="3068944" cy="954107"/>
          </a:xfrm>
          <a:prstGeom prst="rect">
            <a:avLst/>
          </a:prstGeom>
          <a:noFill/>
        </p:spPr>
        <p:txBody>
          <a:bodyPr wrap="square" rtlCol="0">
            <a:spAutoFit/>
          </a:bodyPr>
          <a:lstStyle/>
          <a:p>
            <a:r>
              <a:rPr lang="en-US" sz="2000" b="1" dirty="0" smtClean="0">
                <a:latin typeface="zai Seagull Felt-tip Pen" pitchFamily="2" charset="0"/>
                <a:ea typeface="FISH&amp;CHIPS" panose="02000603000000000000" pitchFamily="2" charset="0"/>
              </a:rPr>
              <a:t>MRS. KWIATKOWSKI</a:t>
            </a:r>
          </a:p>
          <a:p>
            <a:r>
              <a:rPr lang="en-US" sz="1200" dirty="0" smtClean="0">
                <a:latin typeface="Sylfaen" panose="010A0502050306030303" pitchFamily="18" charset="0"/>
                <a:cs typeface="Times New Roman" panose="02020603050405020304" pitchFamily="18" charset="0"/>
              </a:rPr>
              <a:t>E-mail</a:t>
            </a:r>
            <a:r>
              <a:rPr lang="en-US" sz="1200" dirty="0">
                <a:latin typeface="Sylfaen" panose="010A0502050306030303" pitchFamily="18" charset="0"/>
                <a:cs typeface="Times New Roman" panose="02020603050405020304" pitchFamily="18" charset="0"/>
              </a:rPr>
              <a:t>: </a:t>
            </a:r>
            <a:r>
              <a:rPr lang="en-US" sz="1200" dirty="0" smtClean="0">
                <a:latin typeface="Sylfaen" panose="010A0502050306030303" pitchFamily="18" charset="0"/>
                <a:cs typeface="Times New Roman" panose="02020603050405020304" pitchFamily="18" charset="0"/>
              </a:rPr>
              <a:t>rkwiatkowski@alansonvikings.net</a:t>
            </a:r>
            <a:endParaRPr lang="en-US" sz="1200" dirty="0">
              <a:latin typeface="Sylfaen" panose="010A0502050306030303" pitchFamily="18" charset="0"/>
              <a:cs typeface="Times New Roman" panose="02020603050405020304" pitchFamily="18" charset="0"/>
            </a:endParaRPr>
          </a:p>
          <a:p>
            <a:r>
              <a:rPr lang="en-US" sz="1200" dirty="0">
                <a:latin typeface="Sylfaen" panose="010A0502050306030303" pitchFamily="18" charset="0"/>
                <a:cs typeface="Times New Roman" panose="02020603050405020304" pitchFamily="18" charset="0"/>
              </a:rPr>
              <a:t>Phone: </a:t>
            </a:r>
            <a:r>
              <a:rPr lang="en-US" sz="1200" dirty="0" smtClean="0">
                <a:latin typeface="Sylfaen" panose="010A0502050306030303" pitchFamily="18" charset="0"/>
                <a:cs typeface="Times New Roman" panose="02020603050405020304" pitchFamily="18" charset="0"/>
              </a:rPr>
              <a:t>231.548.2261</a:t>
            </a:r>
          </a:p>
          <a:p>
            <a:r>
              <a:rPr lang="en-US" sz="1200" dirty="0" smtClean="0">
                <a:latin typeface="Sylfaen" panose="010A0502050306030303" pitchFamily="18" charset="0"/>
                <a:cs typeface="Times New Roman" panose="02020603050405020304" pitchFamily="18" charset="0"/>
              </a:rPr>
              <a:t>*Email is the most efficient form of contact!</a:t>
            </a:r>
            <a:endParaRPr lang="en-US" sz="1200" dirty="0">
              <a:latin typeface="Sylfaen" panose="010A0502050306030303"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xmlns="" id="{B2D95EEF-2ADB-4731-BF5F-32E0D4ECF244}"/>
              </a:ext>
            </a:extLst>
          </p:cNvPr>
          <p:cNvSpPr txBox="1"/>
          <p:nvPr/>
        </p:nvSpPr>
        <p:spPr>
          <a:xfrm>
            <a:off x="351133" y="3472358"/>
            <a:ext cx="3535814" cy="1323439"/>
          </a:xfrm>
          <a:prstGeom prst="rect">
            <a:avLst/>
          </a:prstGeom>
          <a:noFill/>
        </p:spPr>
        <p:txBody>
          <a:bodyPr wrap="square" rtlCol="0">
            <a:spAutoFit/>
          </a:bodyPr>
          <a:lstStyle/>
          <a:p>
            <a:r>
              <a:rPr lang="en-US" sz="2000" b="1" dirty="0" smtClean="0">
                <a:latin typeface="zai Seagull Felt-tip Pen" pitchFamily="2" charset="0"/>
              </a:rPr>
              <a:t>WELCOME</a:t>
            </a:r>
          </a:p>
          <a:p>
            <a:r>
              <a:rPr lang="en-US" sz="1200" dirty="0" smtClean="0">
                <a:latin typeface="Sylfaen" panose="010A0502050306030303" pitchFamily="18" charset="0"/>
                <a:cs typeface="Times New Roman" panose="02020603050405020304" pitchFamily="18" charset="0"/>
              </a:rPr>
              <a:t>Welcome to your first middle school English class!  Be prepared for reading and writing every day!  Our goal this year is to build our “toolbox” of strategies in order to become better readers, writers, and thinkers</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xmlns="" id="{882B0CC1-F4F6-4A27-89C9-4A2C5D0A3081}"/>
              </a:ext>
            </a:extLst>
          </p:cNvPr>
          <p:cNvSpPr txBox="1"/>
          <p:nvPr/>
        </p:nvSpPr>
        <p:spPr>
          <a:xfrm>
            <a:off x="335967" y="5560414"/>
            <a:ext cx="3499431" cy="1323439"/>
          </a:xfrm>
          <a:prstGeom prst="rect">
            <a:avLst/>
          </a:prstGeom>
          <a:noFill/>
        </p:spPr>
        <p:txBody>
          <a:bodyPr wrap="square" rtlCol="0">
            <a:spAutoFit/>
          </a:bodyPr>
          <a:lstStyle/>
          <a:p>
            <a:r>
              <a:rPr lang="en-US" sz="2000" b="1" dirty="0" smtClean="0">
                <a:latin typeface="zai Seagull Felt-tip Pen" pitchFamily="2" charset="0"/>
                <a:cs typeface="Times New Roman" panose="02020603050405020304" pitchFamily="18" charset="0"/>
              </a:rPr>
              <a:t>WHAT YOU NEED DAILY:</a:t>
            </a:r>
            <a:endParaRPr lang="en-US" sz="2000" b="1" dirty="0" smtClean="0">
              <a:latin typeface="zai Seagull Felt-tip Pen" pitchFamily="2" charset="0"/>
              <a:cs typeface="Times New Roman" panose="02020603050405020304" pitchFamily="18" charset="0"/>
            </a:endParaRP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Something </a:t>
            </a:r>
            <a:r>
              <a:rPr lang="en-US" sz="1200" dirty="0" smtClean="0">
                <a:latin typeface="Times New Roman" panose="02020603050405020304" pitchFamily="18" charset="0"/>
                <a:cs typeface="Times New Roman" panose="02020603050405020304" pitchFamily="18" charset="0"/>
              </a:rPr>
              <a:t>to write with </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Folder/binder with any handouts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Novel to read (assigned or free choice)</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Homework or extended assignments</a:t>
            </a:r>
          </a:p>
          <a:p>
            <a:pPr marL="171450" indent="-171450">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NO CELL PHONES!</a:t>
            </a:r>
          </a:p>
        </p:txBody>
      </p:sp>
      <p:sp>
        <p:nvSpPr>
          <p:cNvPr id="40" name="TextBox 39">
            <a:extLst>
              <a:ext uri="{FF2B5EF4-FFF2-40B4-BE49-F238E27FC236}">
                <a16:creationId xmlns:a16="http://schemas.microsoft.com/office/drawing/2014/main" xmlns="" id="{82B99C48-8929-482A-B03A-FC83B3B6040A}"/>
              </a:ext>
            </a:extLst>
          </p:cNvPr>
          <p:cNvSpPr txBox="1"/>
          <p:nvPr/>
        </p:nvSpPr>
        <p:spPr>
          <a:xfrm>
            <a:off x="4046664" y="2520200"/>
            <a:ext cx="3385712" cy="2800767"/>
          </a:xfrm>
          <a:prstGeom prst="rect">
            <a:avLst/>
          </a:prstGeom>
          <a:noFill/>
        </p:spPr>
        <p:txBody>
          <a:bodyPr wrap="square" rtlCol="0">
            <a:spAutoFit/>
          </a:bodyPr>
          <a:lstStyle/>
          <a:p>
            <a:r>
              <a:rPr lang="en-US" sz="2000" b="1" dirty="0" smtClean="0">
                <a:latin typeface="zai Seagull Felt-tip Pen" pitchFamily="2" charset="0"/>
              </a:rPr>
              <a:t>WHAT’S IN A GRADE?</a:t>
            </a:r>
          </a:p>
          <a:p>
            <a:r>
              <a:rPr lang="en-US" sz="1200" dirty="0" smtClean="0">
                <a:latin typeface="Sylfaen" panose="010A0502050306030303" pitchFamily="18" charset="0"/>
                <a:cs typeface="Times New Roman" panose="02020603050405020304" pitchFamily="18" charset="0"/>
              </a:rPr>
              <a:t>I </a:t>
            </a:r>
            <a:r>
              <a:rPr lang="en-US" sz="1200" dirty="0" smtClean="0">
                <a:latin typeface="Sylfaen" panose="010A0502050306030303" pitchFamily="18" charset="0"/>
                <a:cs typeface="Times New Roman" panose="02020603050405020304" pitchFamily="18" charset="0"/>
              </a:rPr>
              <a:t>use a points based system.  That means that I will assign however many points I feel that an assignment is worth.  The more important and harder the assignment, the more points that it will be worth!  Your grade will be a combination of the following:</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Tests</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Quizzes</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Projects</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Homework</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In Class Assignments</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Participation</a:t>
            </a:r>
          </a:p>
          <a:p>
            <a:pPr marL="171450" indent="-171450">
              <a:buFont typeface="Wingdings" panose="05000000000000000000" pitchFamily="2" charset="2"/>
              <a:buChar char="v"/>
            </a:pPr>
            <a:r>
              <a:rPr lang="en-US" sz="1200" dirty="0" smtClean="0">
                <a:latin typeface="Sylfaen" panose="010A0502050306030303" pitchFamily="18" charset="0"/>
                <a:cs typeface="Times New Roman" panose="02020603050405020304" pitchFamily="18" charset="0"/>
              </a:rPr>
              <a:t>Extra Credit</a:t>
            </a:r>
            <a:endParaRPr lang="en-US" sz="1200" dirty="0">
              <a:latin typeface="Sylfaen" panose="010A0502050306030303" pitchFamily="18" charset="0"/>
              <a:cs typeface="Times New Roman" panose="02020603050405020304" pitchFamily="18" charset="0"/>
            </a:endParaRPr>
          </a:p>
        </p:txBody>
      </p:sp>
      <p:pic>
        <p:nvPicPr>
          <p:cNvPr id="18" name="Picture 17">
            <a:extLst>
              <a:ext uri="{FF2B5EF4-FFF2-40B4-BE49-F238E27FC236}">
                <a16:creationId xmlns:a16="http://schemas.microsoft.com/office/drawing/2014/main" xmlns="" id="{C068C260-40BA-410A-8BF2-9B6700B36655}"/>
              </a:ext>
            </a:extLst>
          </p:cNvPr>
          <p:cNvPicPr>
            <a:picLocks noChangeAspect="1"/>
          </p:cNvPicPr>
          <p:nvPr/>
        </p:nvPicPr>
        <p:blipFill rotWithShape="1">
          <a:blip r:embed="rId5"/>
          <a:srcRect l="10869" r="8992" b="7049"/>
          <a:stretch/>
        </p:blipFill>
        <p:spPr>
          <a:xfrm>
            <a:off x="2285220" y="8183227"/>
            <a:ext cx="1524704" cy="1403541"/>
          </a:xfrm>
          <a:prstGeom prst="rect">
            <a:avLst/>
          </a:prstGeom>
        </p:spPr>
      </p:pic>
      <p:cxnSp>
        <p:nvCxnSpPr>
          <p:cNvPr id="25" name="Straight Connector 24">
            <a:extLst>
              <a:ext uri="{FF2B5EF4-FFF2-40B4-BE49-F238E27FC236}">
                <a16:creationId xmlns:a16="http://schemas.microsoft.com/office/drawing/2014/main" xmlns="" id="{413DDA1E-6976-4F20-A9D5-F493DF95999E}"/>
              </a:ext>
            </a:extLst>
          </p:cNvPr>
          <p:cNvCxnSpPr>
            <a:cxnSpLocks/>
          </p:cNvCxnSpPr>
          <p:nvPr/>
        </p:nvCxnSpPr>
        <p:spPr>
          <a:xfrm>
            <a:off x="399793" y="3404622"/>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xmlns="" id="{086C00C6-8AB8-4967-B281-CEF711C04D9A}"/>
              </a:ext>
            </a:extLst>
          </p:cNvPr>
          <p:cNvCxnSpPr>
            <a:cxnSpLocks/>
          </p:cNvCxnSpPr>
          <p:nvPr/>
        </p:nvCxnSpPr>
        <p:spPr>
          <a:xfrm>
            <a:off x="3981477" y="7800256"/>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3" name="TextBox 62">
            <a:extLst>
              <a:ext uri="{FF2B5EF4-FFF2-40B4-BE49-F238E27FC236}">
                <a16:creationId xmlns:a16="http://schemas.microsoft.com/office/drawing/2014/main" xmlns="" id="{A85D332C-6E79-4F89-B048-6E9BC8091567}"/>
              </a:ext>
            </a:extLst>
          </p:cNvPr>
          <p:cNvSpPr txBox="1"/>
          <p:nvPr/>
        </p:nvSpPr>
        <p:spPr>
          <a:xfrm>
            <a:off x="2371694" y="828430"/>
            <a:ext cx="3028074" cy="738664"/>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“Let us remember: One book, one pen, one child, and one teacher can change the world.”</a:t>
            </a:r>
          </a:p>
          <a:p>
            <a:pPr algn="ctr"/>
            <a:r>
              <a:rPr lang="en-US" b="1" dirty="0">
                <a:latin typeface="GatsbyFLF" panose="02000606020000020003" pitchFamily="2" charset="0"/>
              </a:rPr>
              <a:t>MALALA YOUSAFZAI</a:t>
            </a:r>
          </a:p>
        </p:txBody>
      </p:sp>
      <p:sp>
        <p:nvSpPr>
          <p:cNvPr id="41" name="TextBox 40">
            <a:extLst>
              <a:ext uri="{FF2B5EF4-FFF2-40B4-BE49-F238E27FC236}">
                <a16:creationId xmlns:a16="http://schemas.microsoft.com/office/drawing/2014/main" xmlns="" id="{E92B7533-8194-4EFD-B8CA-350742ED7CBA}"/>
              </a:ext>
            </a:extLst>
          </p:cNvPr>
          <p:cNvSpPr txBox="1"/>
          <p:nvPr/>
        </p:nvSpPr>
        <p:spPr>
          <a:xfrm>
            <a:off x="4011922" y="6261373"/>
            <a:ext cx="3425405" cy="3354765"/>
          </a:xfrm>
          <a:prstGeom prst="rect">
            <a:avLst/>
          </a:prstGeom>
          <a:noFill/>
        </p:spPr>
        <p:txBody>
          <a:bodyPr wrap="square" rtlCol="0">
            <a:spAutoFit/>
          </a:bodyPr>
          <a:lstStyle/>
          <a:p>
            <a:r>
              <a:rPr lang="en-US" sz="2000" b="1" dirty="0">
                <a:latin typeface="zai Seagull Felt-tip Pen" pitchFamily="2" charset="0"/>
              </a:rPr>
              <a:t>LATE WORK</a:t>
            </a:r>
          </a:p>
          <a:p>
            <a:r>
              <a:rPr lang="en-US" sz="1200" dirty="0" smtClean="0">
                <a:latin typeface="Sylfaen" panose="010A0502050306030303" pitchFamily="18" charset="0"/>
                <a:cs typeface="Times New Roman" panose="02020603050405020304" pitchFamily="18" charset="0"/>
              </a:rPr>
              <a:t>Late work will be accepted until the end of that particular unit. Each day an assignment is late, you will lose 10% of the credit that you earned on the assignment. (For example, if you earned an 80%, your final grade will be a 70% if it was turned in one day late.)</a:t>
            </a:r>
          </a:p>
          <a:p>
            <a:endParaRPr lang="en-US" sz="1200" dirty="0">
              <a:latin typeface="Sylfaen" panose="010A0502050306030303" pitchFamily="18" charset="0"/>
              <a:cs typeface="Times New Roman" panose="02020603050405020304" pitchFamily="18" charset="0"/>
            </a:endParaRPr>
          </a:p>
          <a:p>
            <a:r>
              <a:rPr lang="en-US" sz="1200" dirty="0" smtClean="0">
                <a:latin typeface="Sylfaen" panose="010A0502050306030303" pitchFamily="18" charset="0"/>
                <a:cs typeface="Times New Roman" panose="02020603050405020304" pitchFamily="18" charset="0"/>
              </a:rPr>
              <a:t>You will be allowed three “Redo” forms per semester.  This allows you to turn in three late assignments per semester without losing points for it being late.  Another option with this form is that if you already turned an assignment in on time but you want to try and earn a better grade you may edit the assignment and resubmit it using this form.  Redo forms can be found in the basket labeled, “Redo”.</a:t>
            </a:r>
            <a:endParaRPr lang="en-US" sz="1200" dirty="0">
              <a:latin typeface="Sylfaen" panose="010A0502050306030303" pitchFamily="18" charset="0"/>
              <a:cs typeface="Times New Roman" panose="02020603050405020304" pitchFamily="18" charset="0"/>
            </a:endParaRPr>
          </a:p>
        </p:txBody>
      </p:sp>
      <p:grpSp>
        <p:nvGrpSpPr>
          <p:cNvPr id="35" name="Group 34">
            <a:extLst>
              <a:ext uri="{FF2B5EF4-FFF2-40B4-BE49-F238E27FC236}">
                <a16:creationId xmlns:a16="http://schemas.microsoft.com/office/drawing/2014/main" xmlns="" id="{3384436E-9C13-4E22-81DA-B276F39A9213}"/>
              </a:ext>
            </a:extLst>
          </p:cNvPr>
          <p:cNvGrpSpPr/>
          <p:nvPr/>
        </p:nvGrpSpPr>
        <p:grpSpPr>
          <a:xfrm flipH="1">
            <a:off x="382859" y="6907013"/>
            <a:ext cx="2858005" cy="647700"/>
            <a:chOff x="4559298" y="1772166"/>
            <a:chExt cx="2858005" cy="647700"/>
          </a:xfrm>
          <a:effectLst>
            <a:outerShdw blurRad="50800" dist="88900" dir="2700000" algn="tl" rotWithShape="0">
              <a:prstClr val="black">
                <a:alpha val="40000"/>
              </a:prstClr>
            </a:outerShdw>
          </a:effectLst>
        </p:grpSpPr>
        <p:grpSp>
          <p:nvGrpSpPr>
            <p:cNvPr id="36" name="Group 35">
              <a:extLst>
                <a:ext uri="{FF2B5EF4-FFF2-40B4-BE49-F238E27FC236}">
                  <a16:creationId xmlns:a16="http://schemas.microsoft.com/office/drawing/2014/main" xmlns="" id="{DB3C659A-CB7F-4BDC-AA3B-137E210EBCC4}"/>
                </a:ext>
              </a:extLst>
            </p:cNvPr>
            <p:cNvGrpSpPr/>
            <p:nvPr/>
          </p:nvGrpSpPr>
          <p:grpSpPr>
            <a:xfrm>
              <a:off x="4559298" y="1772166"/>
              <a:ext cx="2858005" cy="647700"/>
              <a:chOff x="698499" y="3124200"/>
              <a:chExt cx="2159506" cy="647700"/>
            </a:xfrm>
          </p:grpSpPr>
          <p:sp>
            <p:nvSpPr>
              <p:cNvPr id="43" name="Arrow: Chevron 3">
                <a:extLst>
                  <a:ext uri="{FF2B5EF4-FFF2-40B4-BE49-F238E27FC236}">
                    <a16:creationId xmlns:a16="http://schemas.microsoft.com/office/drawing/2014/main" xmlns="" id="{5E97F33F-3D3A-4C2F-ACD7-F59BE92897D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Chevron 3">
                <a:extLst>
                  <a:ext uri="{FF2B5EF4-FFF2-40B4-BE49-F238E27FC236}">
                    <a16:creationId xmlns:a16="http://schemas.microsoft.com/office/drawing/2014/main" xmlns="" id="{FAC3AE7F-FF3E-4ED7-B64B-5E1ED72A9A50}"/>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Box 41">
              <a:extLst>
                <a:ext uri="{FF2B5EF4-FFF2-40B4-BE49-F238E27FC236}">
                  <a16:creationId xmlns:a16="http://schemas.microsoft.com/office/drawing/2014/main" xmlns="" id="{21035C35-D7C5-4C8B-94D3-4BE2188F1A26}"/>
                </a:ext>
              </a:extLst>
            </p:cNvPr>
            <p:cNvSpPr txBox="1"/>
            <p:nvPr/>
          </p:nvSpPr>
          <p:spPr>
            <a:xfrm>
              <a:off x="5574262" y="1807746"/>
              <a:ext cx="1680268" cy="523220"/>
            </a:xfrm>
            <a:prstGeom prst="rect">
              <a:avLst/>
            </a:prstGeom>
            <a:noFill/>
          </p:spPr>
          <p:txBody>
            <a:bodyPr wrap="none" rtlCol="0">
              <a:spAutoFit/>
            </a:bodyPr>
            <a:lstStyle/>
            <a:p>
              <a:r>
                <a:rPr lang="en-US" sz="2800" dirty="0" err="1" smtClean="0">
                  <a:solidFill>
                    <a:schemeClr val="bg1"/>
                  </a:solidFill>
                  <a:latin typeface="Haettenschweiler" panose="020B0706040902060204" pitchFamily="34" charset="0"/>
                </a:rPr>
                <a:t>Chromebooks</a:t>
              </a:r>
              <a:endParaRPr lang="en-US" sz="2800" dirty="0">
                <a:solidFill>
                  <a:schemeClr val="bg1"/>
                </a:solidFill>
                <a:latin typeface="Haettenschweiler" panose="020B0706040902060204" pitchFamily="34" charset="0"/>
              </a:endParaRPr>
            </a:p>
          </p:txBody>
        </p:sp>
      </p:grpSp>
      <p:sp>
        <p:nvSpPr>
          <p:cNvPr id="45" name="TextBox 44">
            <a:extLst>
              <a:ext uri="{FF2B5EF4-FFF2-40B4-BE49-F238E27FC236}">
                <a16:creationId xmlns:a16="http://schemas.microsoft.com/office/drawing/2014/main" xmlns="" id="{E92B7533-8194-4EFD-B8CA-350742ED7CBA}"/>
              </a:ext>
            </a:extLst>
          </p:cNvPr>
          <p:cNvSpPr txBox="1"/>
          <p:nvPr/>
        </p:nvSpPr>
        <p:spPr>
          <a:xfrm>
            <a:off x="356235" y="7607571"/>
            <a:ext cx="3425405" cy="1938992"/>
          </a:xfrm>
          <a:prstGeom prst="rect">
            <a:avLst/>
          </a:prstGeom>
          <a:noFill/>
        </p:spPr>
        <p:txBody>
          <a:bodyPr wrap="square" rtlCol="0">
            <a:spAutoFit/>
          </a:bodyPr>
          <a:lstStyle/>
          <a:p>
            <a:r>
              <a:rPr lang="en-US" sz="1200" dirty="0" smtClean="0">
                <a:latin typeface="Sylfaen" panose="010A0502050306030303" pitchFamily="18" charset="0"/>
                <a:cs typeface="Times New Roman" panose="02020603050405020304" pitchFamily="18" charset="0"/>
              </a:rPr>
              <a:t>We will use the </a:t>
            </a:r>
            <a:r>
              <a:rPr lang="en-US" sz="1200" dirty="0" err="1" smtClean="0">
                <a:latin typeface="Sylfaen" panose="010A0502050306030303" pitchFamily="18" charset="0"/>
                <a:cs typeface="Times New Roman" panose="02020603050405020304" pitchFamily="18" charset="0"/>
              </a:rPr>
              <a:t>Chromebooks</a:t>
            </a:r>
            <a:r>
              <a:rPr lang="en-US" sz="1200" dirty="0" smtClean="0">
                <a:latin typeface="Sylfaen" panose="010A0502050306030303" pitchFamily="18" charset="0"/>
                <a:cs typeface="Times New Roman" panose="02020603050405020304" pitchFamily="18" charset="0"/>
              </a:rPr>
              <a:t> often during class. </a:t>
            </a:r>
            <a:r>
              <a:rPr lang="en-US" sz="1200" dirty="0" err="1" smtClean="0">
                <a:latin typeface="Sylfaen" panose="010A0502050306030303" pitchFamily="18" charset="0"/>
                <a:cs typeface="Times New Roman" panose="02020603050405020304" pitchFamily="18" charset="0"/>
              </a:rPr>
              <a:t>Chromebooks</a:t>
            </a:r>
            <a:r>
              <a:rPr lang="en-US" sz="1200" dirty="0" smtClean="0">
                <a:latin typeface="Sylfaen" panose="010A0502050306030303" pitchFamily="18" charset="0"/>
                <a:cs typeface="Times New Roman" panose="02020603050405020304" pitchFamily="18" charset="0"/>
              </a:rPr>
              <a:t> will stay in the classroom. Please make sure yours is plugged in when you are finished with it. Acceptable </a:t>
            </a:r>
          </a:p>
          <a:p>
            <a:r>
              <a:rPr lang="en-US" sz="1200" dirty="0" smtClean="0">
                <a:latin typeface="Sylfaen" panose="010A0502050306030303" pitchFamily="18" charset="0"/>
                <a:cs typeface="Times New Roman" panose="02020603050405020304" pitchFamily="18" charset="0"/>
              </a:rPr>
              <a:t>use for the computers can </a:t>
            </a:r>
          </a:p>
          <a:p>
            <a:r>
              <a:rPr lang="en-US" sz="1200" dirty="0" smtClean="0">
                <a:latin typeface="Sylfaen" panose="010A0502050306030303" pitchFamily="18" charset="0"/>
                <a:cs typeface="Times New Roman" panose="02020603050405020304" pitchFamily="18" charset="0"/>
              </a:rPr>
              <a:t>be found in the student </a:t>
            </a:r>
          </a:p>
          <a:p>
            <a:r>
              <a:rPr lang="en-US" sz="1200" dirty="0" smtClean="0">
                <a:latin typeface="Sylfaen" panose="010A0502050306030303" pitchFamily="18" charset="0"/>
                <a:cs typeface="Times New Roman" panose="02020603050405020304" pitchFamily="18" charset="0"/>
              </a:rPr>
              <a:t>handbook. </a:t>
            </a:r>
            <a:r>
              <a:rPr lang="en-US" sz="1200" dirty="0" smtClean="0">
                <a:latin typeface="Sylfaen" panose="010A0502050306030303" pitchFamily="18" charset="0"/>
                <a:cs typeface="Times New Roman" panose="02020603050405020304" pitchFamily="18" charset="0"/>
              </a:rPr>
              <a:t>Please help take </a:t>
            </a:r>
          </a:p>
          <a:p>
            <a:r>
              <a:rPr lang="en-US" sz="1200" dirty="0" smtClean="0">
                <a:latin typeface="Sylfaen" panose="010A0502050306030303" pitchFamily="18" charset="0"/>
                <a:cs typeface="Times New Roman" panose="02020603050405020304" pitchFamily="18" charset="0"/>
              </a:rPr>
              <a:t>care of this technology by </a:t>
            </a:r>
          </a:p>
          <a:p>
            <a:r>
              <a:rPr lang="en-US" sz="1200" dirty="0" smtClean="0">
                <a:latin typeface="Sylfaen" panose="010A0502050306030303" pitchFamily="18" charset="0"/>
                <a:cs typeface="Times New Roman" panose="02020603050405020304" pitchFamily="18" charset="0"/>
              </a:rPr>
              <a:t>treating the </a:t>
            </a:r>
            <a:r>
              <a:rPr lang="en-US" sz="1200" dirty="0" err="1" smtClean="0">
                <a:latin typeface="Sylfaen" panose="010A0502050306030303" pitchFamily="18" charset="0"/>
                <a:cs typeface="Times New Roman" panose="02020603050405020304" pitchFamily="18" charset="0"/>
              </a:rPr>
              <a:t>Chromebooks</a:t>
            </a:r>
            <a:r>
              <a:rPr lang="en-US" sz="1200" dirty="0" smtClean="0">
                <a:latin typeface="Sylfaen" panose="010A0502050306030303" pitchFamily="18" charset="0"/>
                <a:cs typeface="Times New Roman" panose="02020603050405020304" pitchFamily="18" charset="0"/>
              </a:rPr>
              <a:t> </a:t>
            </a:r>
          </a:p>
          <a:p>
            <a:r>
              <a:rPr lang="en-US" sz="1200" dirty="0" smtClean="0">
                <a:latin typeface="Sylfaen" panose="010A0502050306030303" pitchFamily="18" charset="0"/>
                <a:cs typeface="Times New Roman" panose="02020603050405020304" pitchFamily="18" charset="0"/>
              </a:rPr>
              <a:t>respectfully!</a:t>
            </a:r>
            <a:endParaRPr lang="en-US" sz="1200" dirty="0">
              <a:latin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39922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1D5EDE3-A1CE-48CC-B82B-F555C46F3BD1}"/>
              </a:ext>
            </a:extLst>
          </p:cNvPr>
          <p:cNvPicPr>
            <a:picLocks noChangeAspect="1"/>
          </p:cNvPicPr>
          <p:nvPr/>
        </p:nvPicPr>
        <p:blipFill rotWithShape="1">
          <a:blip r:embed="rId2"/>
          <a:srcRect l="1704" r="1704"/>
          <a:stretch/>
        </p:blipFill>
        <p:spPr>
          <a:xfrm>
            <a:off x="0" y="-16737"/>
            <a:ext cx="7772400" cy="10058400"/>
          </a:xfrm>
          <a:prstGeom prst="rect">
            <a:avLst/>
          </a:prstGeom>
        </p:spPr>
      </p:pic>
      <p:cxnSp>
        <p:nvCxnSpPr>
          <p:cNvPr id="23" name="Straight Connector 22">
            <a:extLst>
              <a:ext uri="{FF2B5EF4-FFF2-40B4-BE49-F238E27FC236}">
                <a16:creationId xmlns:a16="http://schemas.microsoft.com/office/drawing/2014/main" xmlns="" id="{49EFC08B-3B6D-43CA-93AA-0D478340822D}"/>
              </a:ext>
            </a:extLst>
          </p:cNvPr>
          <p:cNvCxnSpPr>
            <a:cxnSpLocks/>
          </p:cNvCxnSpPr>
          <p:nvPr/>
        </p:nvCxnSpPr>
        <p:spPr>
          <a:xfrm>
            <a:off x="3898900" y="571500"/>
            <a:ext cx="0" cy="890545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xmlns="" id="{02518AEC-E4F9-429B-8670-EF991395CDCC}"/>
              </a:ext>
            </a:extLst>
          </p:cNvPr>
          <p:cNvGrpSpPr/>
          <p:nvPr/>
        </p:nvGrpSpPr>
        <p:grpSpPr>
          <a:xfrm>
            <a:off x="393538" y="3295592"/>
            <a:ext cx="3282738" cy="647700"/>
            <a:chOff x="330201" y="1752600"/>
            <a:chExt cx="2896104" cy="647700"/>
          </a:xfrm>
          <a:effectLst>
            <a:outerShdw blurRad="50800" dist="88900" dir="2700000" algn="tl" rotWithShape="0">
              <a:prstClr val="black">
                <a:alpha val="40000"/>
              </a:prstClr>
            </a:outerShdw>
          </a:effectLst>
        </p:grpSpPr>
        <p:grpSp>
          <p:nvGrpSpPr>
            <p:cNvPr id="25" name="Group 24">
              <a:extLst>
                <a:ext uri="{FF2B5EF4-FFF2-40B4-BE49-F238E27FC236}">
                  <a16:creationId xmlns:a16="http://schemas.microsoft.com/office/drawing/2014/main" xmlns="" id="{A57D1F5F-C302-4153-B369-1B4302EC1C17}"/>
                </a:ext>
              </a:extLst>
            </p:cNvPr>
            <p:cNvGrpSpPr/>
            <p:nvPr/>
          </p:nvGrpSpPr>
          <p:grpSpPr>
            <a:xfrm flipH="1">
              <a:off x="330201" y="1752600"/>
              <a:ext cx="2896104" cy="647700"/>
              <a:chOff x="698499" y="3124200"/>
              <a:chExt cx="2159506" cy="647700"/>
            </a:xfrm>
          </p:grpSpPr>
          <p:sp>
            <p:nvSpPr>
              <p:cNvPr id="27" name="Arrow: Chevron 3">
                <a:extLst>
                  <a:ext uri="{FF2B5EF4-FFF2-40B4-BE49-F238E27FC236}">
                    <a16:creationId xmlns:a16="http://schemas.microsoft.com/office/drawing/2014/main" xmlns="" id="{1EBE07C8-1E1E-4BDA-AEB9-550059253774}"/>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Chevron 3">
                <a:extLst>
                  <a:ext uri="{FF2B5EF4-FFF2-40B4-BE49-F238E27FC236}">
                    <a16:creationId xmlns:a16="http://schemas.microsoft.com/office/drawing/2014/main" xmlns="" id="{A31B40C6-C750-4C5B-B25D-7FFBAA6553B5}"/>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a:extLst>
                <a:ext uri="{FF2B5EF4-FFF2-40B4-BE49-F238E27FC236}">
                  <a16:creationId xmlns:a16="http://schemas.microsoft.com/office/drawing/2014/main" xmlns="" id="{B483D203-5103-48D1-8E63-7FDBBA5FDE62}"/>
                </a:ext>
              </a:extLst>
            </p:cNvPr>
            <p:cNvSpPr txBox="1"/>
            <p:nvPr/>
          </p:nvSpPr>
          <p:spPr>
            <a:xfrm>
              <a:off x="468530" y="1797566"/>
              <a:ext cx="1780172"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Extra Credit</a:t>
              </a:r>
              <a:endParaRPr lang="en-US" sz="2800" dirty="0">
                <a:solidFill>
                  <a:schemeClr val="bg1"/>
                </a:solidFill>
                <a:latin typeface="Haettenschweiler" panose="020B0706040902060204" pitchFamily="34" charset="0"/>
              </a:endParaRPr>
            </a:p>
          </p:txBody>
        </p:sp>
      </p:grpSp>
      <p:grpSp>
        <p:nvGrpSpPr>
          <p:cNvPr id="9" name="Group 8">
            <a:extLst>
              <a:ext uri="{FF2B5EF4-FFF2-40B4-BE49-F238E27FC236}">
                <a16:creationId xmlns:a16="http://schemas.microsoft.com/office/drawing/2014/main" xmlns="" id="{6B97ACFE-88A9-45B7-99F7-8182DC4AC9C7}"/>
              </a:ext>
            </a:extLst>
          </p:cNvPr>
          <p:cNvGrpSpPr/>
          <p:nvPr/>
        </p:nvGrpSpPr>
        <p:grpSpPr>
          <a:xfrm flipH="1">
            <a:off x="334661" y="405791"/>
            <a:ext cx="2568241" cy="647700"/>
            <a:chOff x="4559298" y="1772166"/>
            <a:chExt cx="2858005" cy="647700"/>
          </a:xfrm>
          <a:effectLst>
            <a:outerShdw blurRad="50800" dist="88900" dir="2700000" algn="tl" rotWithShape="0">
              <a:prstClr val="black">
                <a:alpha val="40000"/>
              </a:prstClr>
            </a:outerShdw>
          </a:effectLst>
        </p:grpSpPr>
        <p:grpSp>
          <p:nvGrpSpPr>
            <p:cNvPr id="10" name="Group 9">
              <a:extLst>
                <a:ext uri="{FF2B5EF4-FFF2-40B4-BE49-F238E27FC236}">
                  <a16:creationId xmlns:a16="http://schemas.microsoft.com/office/drawing/2014/main" xmlns="" id="{88F3B35A-A8E3-4FFD-8177-3E0175C0E0A1}"/>
                </a:ext>
              </a:extLst>
            </p:cNvPr>
            <p:cNvGrpSpPr/>
            <p:nvPr/>
          </p:nvGrpSpPr>
          <p:grpSpPr>
            <a:xfrm>
              <a:off x="4559298" y="1772166"/>
              <a:ext cx="2858005" cy="647700"/>
              <a:chOff x="698499" y="3124200"/>
              <a:chExt cx="2159506" cy="647700"/>
            </a:xfrm>
          </p:grpSpPr>
          <p:sp>
            <p:nvSpPr>
              <p:cNvPr id="12" name="Arrow: Chevron 3">
                <a:extLst>
                  <a:ext uri="{FF2B5EF4-FFF2-40B4-BE49-F238E27FC236}">
                    <a16:creationId xmlns:a16="http://schemas.microsoft.com/office/drawing/2014/main" xmlns="" id="{AE754899-5195-48AD-A8D6-A7B89FF304BD}"/>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Chevron 3">
                <a:extLst>
                  <a:ext uri="{FF2B5EF4-FFF2-40B4-BE49-F238E27FC236}">
                    <a16:creationId xmlns:a16="http://schemas.microsoft.com/office/drawing/2014/main" xmlns="" id="{90B6FBF2-E8AA-4272-B853-D215BD0AF300}"/>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xmlns="" id="{ADF12306-AECD-4516-976F-A3F6B40FB206}"/>
                </a:ext>
              </a:extLst>
            </p:cNvPr>
            <p:cNvSpPr txBox="1"/>
            <p:nvPr/>
          </p:nvSpPr>
          <p:spPr>
            <a:xfrm>
              <a:off x="5525226" y="1795046"/>
              <a:ext cx="1773754"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Passes</a:t>
              </a:r>
              <a:endParaRPr lang="en-US" sz="2800" dirty="0">
                <a:solidFill>
                  <a:schemeClr val="bg1"/>
                </a:solidFill>
                <a:latin typeface="Haettenschweiler" panose="020B0706040902060204" pitchFamily="34" charset="0"/>
              </a:endParaRPr>
            </a:p>
          </p:txBody>
        </p:sp>
      </p:grpSp>
      <p:sp>
        <p:nvSpPr>
          <p:cNvPr id="14" name="TextBox 13">
            <a:extLst>
              <a:ext uri="{FF2B5EF4-FFF2-40B4-BE49-F238E27FC236}">
                <a16:creationId xmlns:a16="http://schemas.microsoft.com/office/drawing/2014/main" xmlns="" id="{5D6CF893-B6A4-404F-833A-F88DE7E6D071}"/>
              </a:ext>
            </a:extLst>
          </p:cNvPr>
          <p:cNvSpPr txBox="1"/>
          <p:nvPr/>
        </p:nvSpPr>
        <p:spPr>
          <a:xfrm>
            <a:off x="334661" y="1133909"/>
            <a:ext cx="3535814" cy="2123658"/>
          </a:xfrm>
          <a:prstGeom prst="rect">
            <a:avLst/>
          </a:prstGeom>
          <a:noFill/>
        </p:spPr>
        <p:txBody>
          <a:bodyPr wrap="square" rtlCol="0">
            <a:spAutoFit/>
          </a:bodyPr>
          <a:lstStyle/>
          <a:p>
            <a:r>
              <a:rPr lang="en-US" sz="1200" dirty="0">
                <a:latin typeface="Sylfaen" panose="010A0502050306030303" pitchFamily="18" charset="0"/>
              </a:rPr>
              <a:t>Each quarter, you are allowed two (2) passes to be used for bathroom, </a:t>
            </a:r>
            <a:r>
              <a:rPr lang="en-US" sz="1200" dirty="0" smtClean="0">
                <a:latin typeface="Sylfaen" panose="010A0502050306030303" pitchFamily="18" charset="0"/>
              </a:rPr>
              <a:t>drinking </a:t>
            </a:r>
            <a:r>
              <a:rPr lang="en-US" sz="1200" dirty="0">
                <a:latin typeface="Sylfaen" panose="010A0502050306030303" pitchFamily="18" charset="0"/>
              </a:rPr>
              <a:t>fountain, or locker. </a:t>
            </a:r>
          </a:p>
          <a:p>
            <a:r>
              <a:rPr lang="en-US" sz="1200" dirty="0">
                <a:latin typeface="Sylfaen" panose="010A0502050306030303" pitchFamily="18" charset="0"/>
              </a:rPr>
              <a:t>Once your two passes are used, you will have to wait for the next </a:t>
            </a:r>
            <a:r>
              <a:rPr lang="en-US" sz="1200" dirty="0" smtClean="0">
                <a:latin typeface="Sylfaen" panose="010A0502050306030303" pitchFamily="18" charset="0"/>
              </a:rPr>
              <a:t>marking </a:t>
            </a:r>
            <a:r>
              <a:rPr lang="en-US" sz="1200" dirty="0">
                <a:latin typeface="Sylfaen" panose="010A0502050306030303" pitchFamily="18" charset="0"/>
              </a:rPr>
              <a:t>period for your next set of </a:t>
            </a:r>
          </a:p>
          <a:p>
            <a:r>
              <a:rPr lang="en-US" sz="1200" dirty="0">
                <a:latin typeface="Sylfaen" panose="010A0502050306030303" pitchFamily="18" charset="0"/>
              </a:rPr>
              <a:t>passes. Therefore, use your passes wisely! Are you </a:t>
            </a:r>
          </a:p>
          <a:p>
            <a:r>
              <a:rPr lang="en-US" sz="1200" dirty="0">
                <a:latin typeface="Sylfaen" panose="010A0502050306030303" pitchFamily="18" charset="0"/>
              </a:rPr>
              <a:t>really </a:t>
            </a:r>
            <a:r>
              <a:rPr lang="en-US" sz="1200" dirty="0" smtClean="0">
                <a:latin typeface="Sylfaen" panose="010A0502050306030303" pitchFamily="18" charset="0"/>
              </a:rPr>
              <a:t>that thirsty</a:t>
            </a:r>
            <a:r>
              <a:rPr lang="en-US" sz="1200" dirty="0">
                <a:latin typeface="Sylfaen" panose="010A0502050306030303" pitchFamily="18" charset="0"/>
              </a:rPr>
              <a:t>? Any unused passes will count </a:t>
            </a:r>
          </a:p>
          <a:p>
            <a:r>
              <a:rPr lang="en-US" sz="1200" dirty="0">
                <a:latin typeface="Sylfaen" panose="010A0502050306030303" pitchFamily="18" charset="0"/>
              </a:rPr>
              <a:t>for 1% extra credit each on your final marking period grade. No extra </a:t>
            </a:r>
            <a:r>
              <a:rPr lang="en-US" sz="1200" dirty="0" smtClean="0">
                <a:latin typeface="Sylfaen" panose="010A0502050306030303" pitchFamily="18" charset="0"/>
              </a:rPr>
              <a:t>credit </a:t>
            </a:r>
            <a:r>
              <a:rPr lang="en-US" sz="1200" dirty="0">
                <a:latin typeface="Sylfaen" panose="010A0502050306030303" pitchFamily="18" charset="0"/>
              </a:rPr>
              <a:t>for passes will be granted </a:t>
            </a:r>
            <a:r>
              <a:rPr lang="en-US" sz="1200" dirty="0" smtClean="0">
                <a:latin typeface="Sylfaen" panose="010A0502050306030303" pitchFamily="18" charset="0"/>
              </a:rPr>
              <a:t>for </a:t>
            </a:r>
            <a:r>
              <a:rPr lang="en-US" sz="1200" dirty="0">
                <a:latin typeface="Sylfaen" panose="010A0502050306030303" pitchFamily="18" charset="0"/>
              </a:rPr>
              <a:t>students with 3 or more missing assignments OR 4 or more </a:t>
            </a:r>
            <a:r>
              <a:rPr lang="en-US" sz="1200" dirty="0" smtClean="0">
                <a:latin typeface="Sylfaen" panose="010A0502050306030303" pitchFamily="18" charset="0"/>
              </a:rPr>
              <a:t>absences </a:t>
            </a:r>
            <a:r>
              <a:rPr lang="en-US" sz="1200" dirty="0">
                <a:latin typeface="Sylfaen" panose="010A0502050306030303" pitchFamily="18" charset="0"/>
              </a:rPr>
              <a:t>per marking period.</a:t>
            </a:r>
          </a:p>
        </p:txBody>
      </p:sp>
      <p:sp>
        <p:nvSpPr>
          <p:cNvPr id="18" name="TextBox 17">
            <a:extLst>
              <a:ext uri="{FF2B5EF4-FFF2-40B4-BE49-F238E27FC236}">
                <a16:creationId xmlns:a16="http://schemas.microsoft.com/office/drawing/2014/main" xmlns="" id="{1773D257-3ADF-4852-83EC-9EFC77DB67EF}"/>
              </a:ext>
            </a:extLst>
          </p:cNvPr>
          <p:cNvSpPr txBox="1"/>
          <p:nvPr/>
        </p:nvSpPr>
        <p:spPr>
          <a:xfrm flipH="1">
            <a:off x="599923" y="4804413"/>
            <a:ext cx="1560042"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Extra Credit</a:t>
            </a:r>
            <a:endParaRPr lang="en-US" sz="2800" dirty="0">
              <a:solidFill>
                <a:schemeClr val="bg1"/>
              </a:solidFill>
              <a:latin typeface="Haettenschweiler" panose="020B0706040902060204" pitchFamily="34" charset="0"/>
            </a:endParaRPr>
          </a:p>
        </p:txBody>
      </p:sp>
      <p:grpSp>
        <p:nvGrpSpPr>
          <p:cNvPr id="29" name="Group 28">
            <a:extLst>
              <a:ext uri="{FF2B5EF4-FFF2-40B4-BE49-F238E27FC236}">
                <a16:creationId xmlns:a16="http://schemas.microsoft.com/office/drawing/2014/main" xmlns="" id="{4513C1CF-3F99-48EF-ABD3-4B12D438B4D6}"/>
              </a:ext>
            </a:extLst>
          </p:cNvPr>
          <p:cNvGrpSpPr/>
          <p:nvPr/>
        </p:nvGrpSpPr>
        <p:grpSpPr>
          <a:xfrm flipH="1">
            <a:off x="376995" y="5937338"/>
            <a:ext cx="3426749" cy="647700"/>
            <a:chOff x="4543502" y="730766"/>
            <a:chExt cx="2858005" cy="647700"/>
          </a:xfrm>
          <a:effectLst>
            <a:outerShdw blurRad="50800" dist="88900" dir="2700000" algn="tl" rotWithShape="0">
              <a:prstClr val="black">
                <a:alpha val="40000"/>
              </a:prstClr>
            </a:outerShdw>
          </a:effectLst>
        </p:grpSpPr>
        <p:grpSp>
          <p:nvGrpSpPr>
            <p:cNvPr id="30" name="Group 29">
              <a:extLst>
                <a:ext uri="{FF2B5EF4-FFF2-40B4-BE49-F238E27FC236}">
                  <a16:creationId xmlns:a16="http://schemas.microsoft.com/office/drawing/2014/main" xmlns="" id="{B4373414-D8DF-4ECF-852F-8B19BE7784C1}"/>
                </a:ext>
              </a:extLst>
            </p:cNvPr>
            <p:cNvGrpSpPr/>
            <p:nvPr/>
          </p:nvGrpSpPr>
          <p:grpSpPr>
            <a:xfrm>
              <a:off x="4543502" y="730766"/>
              <a:ext cx="2858005" cy="647700"/>
              <a:chOff x="686564" y="2082800"/>
              <a:chExt cx="2159506" cy="647700"/>
            </a:xfrm>
          </p:grpSpPr>
          <p:sp>
            <p:nvSpPr>
              <p:cNvPr id="32" name="Arrow: Chevron 3">
                <a:extLst>
                  <a:ext uri="{FF2B5EF4-FFF2-40B4-BE49-F238E27FC236}">
                    <a16:creationId xmlns:a16="http://schemas.microsoft.com/office/drawing/2014/main" xmlns="" id="{E3FBE23D-6958-4046-8661-66B2C62AD0FE}"/>
                  </a:ext>
                </a:extLst>
              </p:cNvPr>
              <p:cNvSpPr/>
              <p:nvPr/>
            </p:nvSpPr>
            <p:spPr>
              <a:xfrm>
                <a:off x="686564" y="20828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Chevron 3">
                <a:extLst>
                  <a:ext uri="{FF2B5EF4-FFF2-40B4-BE49-F238E27FC236}">
                    <a16:creationId xmlns:a16="http://schemas.microsoft.com/office/drawing/2014/main" xmlns="" id="{512AAC15-760A-493B-AD9B-4B4A2AECD4EA}"/>
                  </a:ext>
                </a:extLst>
              </p:cNvPr>
              <p:cNvSpPr/>
              <p:nvPr/>
            </p:nvSpPr>
            <p:spPr>
              <a:xfrm>
                <a:off x="898167" y="21399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xmlns="" id="{EE559B58-18B8-46F5-A837-BFE639425137}"/>
                </a:ext>
              </a:extLst>
            </p:cNvPr>
            <p:cNvSpPr txBox="1"/>
            <p:nvPr/>
          </p:nvSpPr>
          <p:spPr>
            <a:xfrm>
              <a:off x="5328624" y="733533"/>
              <a:ext cx="2005692"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Cheating/Plagiarism</a:t>
              </a:r>
              <a:endParaRPr lang="en-US" sz="2800" dirty="0">
                <a:solidFill>
                  <a:schemeClr val="bg1"/>
                </a:solidFill>
                <a:latin typeface="Haettenschweiler" panose="020B0706040902060204" pitchFamily="34" charset="0"/>
              </a:endParaRPr>
            </a:p>
          </p:txBody>
        </p:sp>
      </p:grpSp>
      <p:grpSp>
        <p:nvGrpSpPr>
          <p:cNvPr id="36" name="Group 35">
            <a:extLst>
              <a:ext uri="{FF2B5EF4-FFF2-40B4-BE49-F238E27FC236}">
                <a16:creationId xmlns:a16="http://schemas.microsoft.com/office/drawing/2014/main" xmlns="" id="{A3092839-4D60-4055-AE4D-B12DBDC6A9DB}"/>
              </a:ext>
            </a:extLst>
          </p:cNvPr>
          <p:cNvGrpSpPr/>
          <p:nvPr/>
        </p:nvGrpSpPr>
        <p:grpSpPr>
          <a:xfrm flipH="1">
            <a:off x="4423620" y="413057"/>
            <a:ext cx="3574798" cy="647700"/>
            <a:chOff x="-249123" y="1752600"/>
            <a:chExt cx="3475428" cy="647700"/>
          </a:xfrm>
          <a:effectLst>
            <a:outerShdw blurRad="50800" dist="88900" dir="2700000" algn="tl" rotWithShape="0">
              <a:prstClr val="black">
                <a:alpha val="40000"/>
              </a:prstClr>
            </a:outerShdw>
          </a:effectLst>
        </p:grpSpPr>
        <p:grpSp>
          <p:nvGrpSpPr>
            <p:cNvPr id="37" name="Group 36">
              <a:extLst>
                <a:ext uri="{FF2B5EF4-FFF2-40B4-BE49-F238E27FC236}">
                  <a16:creationId xmlns:a16="http://schemas.microsoft.com/office/drawing/2014/main" xmlns="" id="{AE781506-27E8-414D-AC9A-9C04DC5C9E9D}"/>
                </a:ext>
              </a:extLst>
            </p:cNvPr>
            <p:cNvGrpSpPr/>
            <p:nvPr/>
          </p:nvGrpSpPr>
          <p:grpSpPr>
            <a:xfrm flipH="1">
              <a:off x="330201" y="1752600"/>
              <a:ext cx="2896104" cy="647700"/>
              <a:chOff x="698499" y="3124200"/>
              <a:chExt cx="2159506" cy="647700"/>
            </a:xfrm>
          </p:grpSpPr>
          <p:sp>
            <p:nvSpPr>
              <p:cNvPr id="39" name="Arrow: Chevron 3">
                <a:extLst>
                  <a:ext uri="{FF2B5EF4-FFF2-40B4-BE49-F238E27FC236}">
                    <a16:creationId xmlns:a16="http://schemas.microsoft.com/office/drawing/2014/main" xmlns="" id="{DCFA48A8-F41D-4DBD-A3A8-E2D4F0AC5B41}"/>
                  </a:ext>
                </a:extLst>
              </p:cNvPr>
              <p:cNvSpPr/>
              <p:nvPr/>
            </p:nvSpPr>
            <p:spPr>
              <a:xfrm>
                <a:off x="698499" y="31242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Chevron 3">
                <a:extLst>
                  <a:ext uri="{FF2B5EF4-FFF2-40B4-BE49-F238E27FC236}">
                    <a16:creationId xmlns:a16="http://schemas.microsoft.com/office/drawing/2014/main" xmlns="" id="{DBE0A4D7-0B60-4208-BF79-CB73DD0A4B46}"/>
                  </a:ext>
                </a:extLst>
              </p:cNvPr>
              <p:cNvSpPr/>
              <p:nvPr/>
            </p:nvSpPr>
            <p:spPr>
              <a:xfrm>
                <a:off x="876301" y="31813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xmlns="" id="{0076B280-B3E5-4F5F-AF4A-E7ED20B3EF56}"/>
                </a:ext>
              </a:extLst>
            </p:cNvPr>
            <p:cNvSpPr txBox="1"/>
            <p:nvPr/>
          </p:nvSpPr>
          <p:spPr>
            <a:xfrm>
              <a:off x="-249123" y="1797566"/>
              <a:ext cx="2359495" cy="523220"/>
            </a:xfrm>
            <a:prstGeom prst="rect">
              <a:avLst/>
            </a:prstGeom>
            <a:noFill/>
          </p:spPr>
          <p:txBody>
            <a:bodyPr wrap="square" rtlCol="0">
              <a:spAutoFit/>
            </a:bodyPr>
            <a:lstStyle/>
            <a:p>
              <a:r>
                <a:rPr lang="en-US" sz="2800" dirty="0" smtClean="0">
                  <a:solidFill>
                    <a:schemeClr val="bg1"/>
                  </a:solidFill>
                  <a:latin typeface="Haettenschweiler" panose="020B0706040902060204" pitchFamily="34" charset="0"/>
                </a:rPr>
                <a:t>The 5P Rules</a:t>
              </a:r>
              <a:endParaRPr lang="en-US" sz="2800" dirty="0">
                <a:solidFill>
                  <a:schemeClr val="bg1"/>
                </a:solidFill>
                <a:latin typeface="Haettenschweiler" panose="020B0706040902060204" pitchFamily="34" charset="0"/>
              </a:endParaRPr>
            </a:p>
          </p:txBody>
        </p:sp>
      </p:grpSp>
      <p:sp>
        <p:nvSpPr>
          <p:cNvPr id="49" name="TextBox 48">
            <a:extLst>
              <a:ext uri="{FF2B5EF4-FFF2-40B4-BE49-F238E27FC236}">
                <a16:creationId xmlns:a16="http://schemas.microsoft.com/office/drawing/2014/main" xmlns="" id="{89CC86B1-A24C-423F-9585-5495C8A7C477}"/>
              </a:ext>
            </a:extLst>
          </p:cNvPr>
          <p:cNvSpPr txBox="1"/>
          <p:nvPr/>
        </p:nvSpPr>
        <p:spPr>
          <a:xfrm>
            <a:off x="3922986" y="4002731"/>
            <a:ext cx="3477728" cy="1569660"/>
          </a:xfrm>
          <a:prstGeom prst="rect">
            <a:avLst/>
          </a:prstGeom>
          <a:noFill/>
        </p:spPr>
        <p:txBody>
          <a:bodyPr wrap="square" rtlCol="0">
            <a:spAutoFit/>
          </a:bodyPr>
          <a:lstStyle/>
          <a:p>
            <a:r>
              <a:rPr lang="en-US" sz="2400" b="1" dirty="0" smtClean="0">
                <a:latin typeface="zai Seagull Felt-tip Pen" pitchFamily="2" charset="0"/>
              </a:rPr>
              <a:t>Be Productive</a:t>
            </a:r>
            <a:endParaRPr lang="en-US" sz="2400" b="1" dirty="0">
              <a:latin typeface="zai Seagull Felt-tip Pen" pitchFamily="2" charset="0"/>
            </a:endParaRPr>
          </a:p>
          <a:p>
            <a:r>
              <a:rPr lang="en-US" sz="1200" dirty="0">
                <a:latin typeface="Sylfaen" panose="010A0502050306030303" pitchFamily="18" charset="0"/>
              </a:rPr>
              <a:t>You are responsible for using time in </a:t>
            </a:r>
            <a:r>
              <a:rPr lang="en-US" sz="1200" dirty="0" smtClean="0">
                <a:latin typeface="Sylfaen" panose="010A0502050306030303" pitchFamily="18" charset="0"/>
              </a:rPr>
              <a:t>class productively</a:t>
            </a:r>
            <a:r>
              <a:rPr lang="en-US" sz="1200" dirty="0">
                <a:latin typeface="Sylfaen" panose="010A0502050306030303" pitchFamily="18" charset="0"/>
              </a:rPr>
              <a:t>. There should </a:t>
            </a:r>
            <a:r>
              <a:rPr lang="en-US" sz="1200" dirty="0" smtClean="0">
                <a:latin typeface="Sylfaen" panose="010A0502050306030303" pitchFamily="18" charset="0"/>
              </a:rPr>
              <a:t>never be </a:t>
            </a:r>
            <a:r>
              <a:rPr lang="en-US" sz="1200" dirty="0">
                <a:latin typeface="Sylfaen" panose="010A0502050306030303" pitchFamily="18" charset="0"/>
              </a:rPr>
              <a:t>a time </a:t>
            </a:r>
          </a:p>
          <a:p>
            <a:r>
              <a:rPr lang="en-US" sz="1200" dirty="0">
                <a:latin typeface="Sylfaen" panose="010A0502050306030303" pitchFamily="18" charset="0"/>
              </a:rPr>
              <a:t>when you are sitting at your desk doing nothing! Class ends when I dismiss </a:t>
            </a:r>
            <a:r>
              <a:rPr lang="en-US" sz="1200" dirty="0" smtClean="0">
                <a:latin typeface="Sylfaen" panose="010A0502050306030303" pitchFamily="18" charset="0"/>
              </a:rPr>
              <a:t>you</a:t>
            </a:r>
            <a:r>
              <a:rPr lang="en-US" sz="1200" dirty="0">
                <a:latin typeface="Sylfaen" panose="010A0502050306030303" pitchFamily="18" charset="0"/>
              </a:rPr>
              <a:t>, not at the </a:t>
            </a:r>
            <a:r>
              <a:rPr lang="en-US" sz="1200" dirty="0" smtClean="0">
                <a:latin typeface="Sylfaen" panose="010A0502050306030303" pitchFamily="18" charset="0"/>
              </a:rPr>
              <a:t>bell</a:t>
            </a:r>
            <a:r>
              <a:rPr lang="en-US" sz="1200" dirty="0">
                <a:latin typeface="Sylfaen" panose="010A0502050306030303" pitchFamily="18" charset="0"/>
              </a:rPr>
              <a:t>. Furthermore, please do not pack up your materials more than a </a:t>
            </a:r>
            <a:r>
              <a:rPr lang="en-US" sz="1200" dirty="0" smtClean="0">
                <a:latin typeface="Sylfaen" panose="010A0502050306030303" pitchFamily="18" charset="0"/>
              </a:rPr>
              <a:t>minute </a:t>
            </a:r>
            <a:r>
              <a:rPr lang="en-US" sz="1200" dirty="0">
                <a:latin typeface="Sylfaen" panose="010A0502050306030303" pitchFamily="18" charset="0"/>
              </a:rPr>
              <a:t>before the </a:t>
            </a:r>
            <a:r>
              <a:rPr lang="en-US" sz="1200" dirty="0" smtClean="0">
                <a:latin typeface="Sylfaen" panose="010A0502050306030303" pitchFamily="18" charset="0"/>
              </a:rPr>
              <a:t>bell </a:t>
            </a:r>
            <a:r>
              <a:rPr lang="en-US" sz="1200" dirty="0">
                <a:latin typeface="Sylfaen" panose="010A0502050306030303" pitchFamily="18" charset="0"/>
              </a:rPr>
              <a:t>is to ring</a:t>
            </a:r>
            <a:r>
              <a:rPr lang="en-US" sz="1200" dirty="0" smtClean="0">
                <a:latin typeface="Sylfaen" panose="010A0502050306030303" pitchFamily="18" charset="0"/>
              </a:rPr>
              <a:t>. </a:t>
            </a:r>
            <a:endParaRPr lang="en-US" sz="1200" dirty="0">
              <a:latin typeface="Sylfaen" panose="010A0502050306030303" pitchFamily="18" charset="0"/>
            </a:endParaRPr>
          </a:p>
        </p:txBody>
      </p:sp>
      <p:sp>
        <p:nvSpPr>
          <p:cNvPr id="50" name="TextBox 49">
            <a:extLst>
              <a:ext uri="{FF2B5EF4-FFF2-40B4-BE49-F238E27FC236}">
                <a16:creationId xmlns:a16="http://schemas.microsoft.com/office/drawing/2014/main" xmlns="" id="{B773187A-F524-47E1-BF3C-2427E21DF53A}"/>
              </a:ext>
            </a:extLst>
          </p:cNvPr>
          <p:cNvSpPr txBox="1"/>
          <p:nvPr/>
        </p:nvSpPr>
        <p:spPr>
          <a:xfrm>
            <a:off x="3937915" y="5537666"/>
            <a:ext cx="3471021" cy="1754326"/>
          </a:xfrm>
          <a:prstGeom prst="rect">
            <a:avLst/>
          </a:prstGeom>
          <a:noFill/>
        </p:spPr>
        <p:txBody>
          <a:bodyPr wrap="square" rtlCol="0">
            <a:spAutoFit/>
          </a:bodyPr>
          <a:lstStyle/>
          <a:p>
            <a:r>
              <a:rPr lang="en-US" sz="2400" b="1" dirty="0" smtClean="0">
                <a:latin typeface="zai Seagull Felt-tip Pen" pitchFamily="2" charset="0"/>
              </a:rPr>
              <a:t>Be Polite</a:t>
            </a:r>
            <a:endParaRPr lang="en-US" sz="2400" b="1" dirty="0">
              <a:latin typeface="zai Seagull Felt-tip Pen" pitchFamily="2" charset="0"/>
            </a:endParaRPr>
          </a:p>
          <a:p>
            <a:r>
              <a:rPr lang="en-US" sz="1200" dirty="0">
                <a:latin typeface="Sylfaen" panose="010A0502050306030303" pitchFamily="18" charset="0"/>
              </a:rPr>
              <a:t>All comments made in class should be respectful in nature. Also, </a:t>
            </a:r>
            <a:r>
              <a:rPr lang="en-US" sz="1200" dirty="0" smtClean="0">
                <a:latin typeface="Sylfaen" panose="010A0502050306030303" pitchFamily="18" charset="0"/>
              </a:rPr>
              <a:t>students </a:t>
            </a:r>
            <a:r>
              <a:rPr lang="en-US" sz="1200" dirty="0">
                <a:latin typeface="Sylfaen" panose="010A0502050306030303" pitchFamily="18" charset="0"/>
              </a:rPr>
              <a:t>should listen </a:t>
            </a:r>
            <a:r>
              <a:rPr lang="en-US" sz="1200" dirty="0" smtClean="0">
                <a:latin typeface="Sylfaen" panose="010A0502050306030303" pitchFamily="18" charset="0"/>
              </a:rPr>
              <a:t>courteously </a:t>
            </a:r>
            <a:r>
              <a:rPr lang="en-US" sz="1200" dirty="0">
                <a:latin typeface="Sylfaen" panose="010A0502050306030303" pitchFamily="18" charset="0"/>
              </a:rPr>
              <a:t>when someone else is speaking; this also means that your head </a:t>
            </a:r>
            <a:r>
              <a:rPr lang="en-US" sz="1200" dirty="0" smtClean="0">
                <a:latin typeface="Sylfaen" panose="010A0502050306030303" pitchFamily="18" charset="0"/>
              </a:rPr>
              <a:t>should </a:t>
            </a:r>
            <a:r>
              <a:rPr lang="en-US" sz="1200" dirty="0">
                <a:latin typeface="Sylfaen" panose="010A0502050306030303" pitchFamily="18" charset="0"/>
              </a:rPr>
              <a:t>not be </a:t>
            </a:r>
            <a:r>
              <a:rPr lang="en-US" sz="1200" dirty="0" smtClean="0">
                <a:latin typeface="Sylfaen" panose="010A0502050306030303" pitchFamily="18" charset="0"/>
              </a:rPr>
              <a:t>down </a:t>
            </a:r>
            <a:r>
              <a:rPr lang="en-US" sz="1200" dirty="0">
                <a:latin typeface="Sylfaen" panose="010A0502050306030303" pitchFamily="18" charset="0"/>
              </a:rPr>
              <a:t>on your desk at any time! This also includes treating the classroom </a:t>
            </a:r>
            <a:r>
              <a:rPr lang="en-US" sz="1200" dirty="0" smtClean="0">
                <a:latin typeface="Sylfaen" panose="010A0502050306030303" pitchFamily="18" charset="0"/>
              </a:rPr>
              <a:t>environment</a:t>
            </a:r>
            <a:r>
              <a:rPr lang="en-US" sz="1200" dirty="0">
                <a:latin typeface="Sylfaen" panose="010A0502050306030303" pitchFamily="18" charset="0"/>
              </a:rPr>
              <a:t>, </a:t>
            </a:r>
            <a:r>
              <a:rPr lang="en-US" sz="1200" dirty="0" smtClean="0">
                <a:latin typeface="Sylfaen" panose="010A0502050306030303" pitchFamily="18" charset="0"/>
              </a:rPr>
              <a:t>including </a:t>
            </a:r>
            <a:r>
              <a:rPr lang="en-US" sz="1200" dirty="0">
                <a:latin typeface="Sylfaen" panose="010A0502050306030303" pitchFamily="18" charset="0"/>
              </a:rPr>
              <a:t>school property, respectfully.</a:t>
            </a:r>
          </a:p>
        </p:txBody>
      </p:sp>
      <p:sp>
        <p:nvSpPr>
          <p:cNvPr id="51" name="TextBox 50">
            <a:extLst>
              <a:ext uri="{FF2B5EF4-FFF2-40B4-BE49-F238E27FC236}">
                <a16:creationId xmlns:a16="http://schemas.microsoft.com/office/drawing/2014/main" xmlns="" id="{AFAA9012-3DAE-4EE1-8BD9-BE79906B5D7B}"/>
              </a:ext>
            </a:extLst>
          </p:cNvPr>
          <p:cNvSpPr txBox="1"/>
          <p:nvPr/>
        </p:nvSpPr>
        <p:spPr>
          <a:xfrm>
            <a:off x="3912725" y="2485803"/>
            <a:ext cx="3475289" cy="1569660"/>
          </a:xfrm>
          <a:prstGeom prst="rect">
            <a:avLst/>
          </a:prstGeom>
          <a:noFill/>
        </p:spPr>
        <p:txBody>
          <a:bodyPr wrap="square" rtlCol="0">
            <a:spAutoFit/>
          </a:bodyPr>
          <a:lstStyle/>
          <a:p>
            <a:r>
              <a:rPr lang="en-US" sz="2400" b="1" dirty="0" smtClean="0">
                <a:latin typeface="zai Seagull Felt-tip Pen" pitchFamily="2" charset="0"/>
              </a:rPr>
              <a:t>Be Prepared</a:t>
            </a:r>
            <a:endParaRPr lang="en-US" sz="2400" b="1" dirty="0">
              <a:latin typeface="zai Seagull Felt-tip Pen" pitchFamily="2" charset="0"/>
            </a:endParaRPr>
          </a:p>
          <a:p>
            <a:r>
              <a:rPr lang="en-US" sz="1200" dirty="0" smtClean="0">
                <a:latin typeface="Sylfaen" panose="010A0502050306030303" pitchFamily="18" charset="0"/>
                <a:cs typeface="Times New Roman" panose="02020603050405020304" pitchFamily="18" charset="0"/>
              </a:rPr>
              <a:t>You are responsible for bring all required materials to class each day. I have a limited amount of pens/pencils if you forget, but it can not be a habit! If you have to go to your locker, you will be required to use a pass. Being prepared also means having your homework/assignments completed.</a:t>
            </a:r>
            <a:endParaRPr lang="en-US" sz="1200" dirty="0">
              <a:latin typeface="Sylfaen" panose="010A0502050306030303" pitchFamily="18" charset="0"/>
              <a:cs typeface="Times New Roman" panose="02020603050405020304" pitchFamily="18" charset="0"/>
            </a:endParaRPr>
          </a:p>
        </p:txBody>
      </p:sp>
      <p:sp>
        <p:nvSpPr>
          <p:cNvPr id="52" name="TextBox 51">
            <a:extLst>
              <a:ext uri="{FF2B5EF4-FFF2-40B4-BE49-F238E27FC236}">
                <a16:creationId xmlns:a16="http://schemas.microsoft.com/office/drawing/2014/main" xmlns="" id="{88A5F438-2793-4B75-8F1F-51AB1BB17A2C}"/>
              </a:ext>
            </a:extLst>
          </p:cNvPr>
          <p:cNvSpPr txBox="1"/>
          <p:nvPr/>
        </p:nvSpPr>
        <p:spPr>
          <a:xfrm>
            <a:off x="3898901" y="1136960"/>
            <a:ext cx="3530544" cy="1384995"/>
          </a:xfrm>
          <a:prstGeom prst="rect">
            <a:avLst/>
          </a:prstGeom>
          <a:noFill/>
        </p:spPr>
        <p:txBody>
          <a:bodyPr wrap="square" rtlCol="0">
            <a:spAutoFit/>
          </a:bodyPr>
          <a:lstStyle/>
          <a:p>
            <a:r>
              <a:rPr lang="en-US" sz="2400" b="1" dirty="0" smtClean="0">
                <a:latin typeface="zai Seagull Felt-tip Pen" pitchFamily="2" charset="0"/>
              </a:rPr>
              <a:t>Be Prompt</a:t>
            </a:r>
            <a:endParaRPr lang="en-US" sz="2400" b="1" dirty="0">
              <a:latin typeface="zai Seagull Felt-tip Pen" pitchFamily="2" charset="0"/>
            </a:endParaRPr>
          </a:p>
          <a:p>
            <a:r>
              <a:rPr lang="en-US" sz="1200" dirty="0" smtClean="0">
                <a:latin typeface="Sylfaen" panose="010A0502050306030303" pitchFamily="18" charset="0"/>
              </a:rPr>
              <a:t>You need to be on time to class. This means you are INSIDE the classroom when the bell rings. As soon as you arrive, you need to start the day’s Bell Work. </a:t>
            </a:r>
            <a:r>
              <a:rPr lang="en-US" sz="1200" dirty="0">
                <a:latin typeface="Sylfaen" panose="010A0502050306030303" pitchFamily="18" charset="0"/>
              </a:rPr>
              <a:t>Being </a:t>
            </a:r>
            <a:r>
              <a:rPr lang="en-US" sz="1200" dirty="0" smtClean="0">
                <a:latin typeface="Sylfaen" panose="010A0502050306030303" pitchFamily="18" charset="0"/>
              </a:rPr>
              <a:t>prompt </a:t>
            </a:r>
            <a:r>
              <a:rPr lang="en-US" sz="1200" dirty="0">
                <a:latin typeface="Sylfaen" panose="010A0502050306030303" pitchFamily="18" charset="0"/>
              </a:rPr>
              <a:t>also means meeting deadlines for assignments and projects. </a:t>
            </a:r>
          </a:p>
        </p:txBody>
      </p:sp>
      <p:cxnSp>
        <p:nvCxnSpPr>
          <p:cNvPr id="55" name="Straight Connector 54">
            <a:extLst>
              <a:ext uri="{FF2B5EF4-FFF2-40B4-BE49-F238E27FC236}">
                <a16:creationId xmlns:a16="http://schemas.microsoft.com/office/drawing/2014/main" xmlns="" id="{5BCEA116-E1C8-4916-BD25-478E229C2DCF}"/>
              </a:ext>
            </a:extLst>
          </p:cNvPr>
          <p:cNvCxnSpPr>
            <a:cxnSpLocks/>
          </p:cNvCxnSpPr>
          <p:nvPr/>
        </p:nvCxnSpPr>
        <p:spPr>
          <a:xfrm>
            <a:off x="4015907" y="5523823"/>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xmlns="" id="{5E450C35-C9CB-4EB6-B1FE-F710BAEAEE56}"/>
              </a:ext>
            </a:extLst>
          </p:cNvPr>
          <p:cNvCxnSpPr>
            <a:cxnSpLocks/>
          </p:cNvCxnSpPr>
          <p:nvPr/>
        </p:nvCxnSpPr>
        <p:spPr>
          <a:xfrm>
            <a:off x="3937915" y="4039907"/>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xmlns="" id="{8BAB523C-22C8-4FBC-AEF5-D09963B388DF}"/>
              </a:ext>
            </a:extLst>
          </p:cNvPr>
          <p:cNvCxnSpPr>
            <a:cxnSpLocks/>
          </p:cNvCxnSpPr>
          <p:nvPr/>
        </p:nvCxnSpPr>
        <p:spPr>
          <a:xfrm>
            <a:off x="3974401" y="2521709"/>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334661" y="4037258"/>
            <a:ext cx="3426749" cy="1754326"/>
          </a:xfrm>
          <a:prstGeom prst="rect">
            <a:avLst/>
          </a:prstGeom>
          <a:noFill/>
        </p:spPr>
        <p:txBody>
          <a:bodyPr wrap="square" rtlCol="0">
            <a:spAutoFit/>
          </a:bodyPr>
          <a:lstStyle/>
          <a:p>
            <a:r>
              <a:rPr lang="en-US" sz="1200" dirty="0">
                <a:latin typeface="Sylfaen" panose="010A0502050306030303" pitchFamily="18" charset="0"/>
              </a:rPr>
              <a:t>Extra credit is not offered on an individual basis; when it is </a:t>
            </a:r>
            <a:r>
              <a:rPr lang="en-US" sz="1200" dirty="0" smtClean="0">
                <a:latin typeface="Sylfaen" panose="010A0502050306030303" pitchFamily="18" charset="0"/>
              </a:rPr>
              <a:t>given, every </a:t>
            </a:r>
            <a:r>
              <a:rPr lang="en-US" sz="1200" dirty="0">
                <a:latin typeface="Sylfaen" panose="010A0502050306030303" pitchFamily="18" charset="0"/>
              </a:rPr>
              <a:t>student has an equal </a:t>
            </a:r>
            <a:r>
              <a:rPr lang="en-US" sz="1200" dirty="0" smtClean="0">
                <a:latin typeface="Sylfaen" panose="010A0502050306030303" pitchFamily="18" charset="0"/>
              </a:rPr>
              <a:t> opportunity </a:t>
            </a:r>
            <a:r>
              <a:rPr lang="en-US" sz="1200" dirty="0">
                <a:latin typeface="Sylfaen" panose="010A0502050306030303" pitchFamily="18" charset="0"/>
              </a:rPr>
              <a:t>to earn it. Always be ready for an extra credit </a:t>
            </a:r>
            <a:r>
              <a:rPr lang="en-US" sz="1200" dirty="0" smtClean="0">
                <a:latin typeface="Sylfaen" panose="010A0502050306030303" pitchFamily="18" charset="0"/>
              </a:rPr>
              <a:t>opportunity</a:t>
            </a:r>
            <a:r>
              <a:rPr lang="en-US" sz="1200" dirty="0">
                <a:latin typeface="Sylfaen" panose="010A0502050306030303" pitchFamily="18" charset="0"/>
              </a:rPr>
              <a:t>! They can appear on tests, when </a:t>
            </a:r>
            <a:r>
              <a:rPr lang="en-US" sz="1200" dirty="0" smtClean="0">
                <a:latin typeface="Sylfaen" panose="010A0502050306030303" pitchFamily="18" charset="0"/>
              </a:rPr>
              <a:t>essays </a:t>
            </a:r>
            <a:r>
              <a:rPr lang="en-US" sz="1200" dirty="0">
                <a:latin typeface="Sylfaen" panose="010A0502050306030303" pitchFamily="18" charset="0"/>
              </a:rPr>
              <a:t>are due, and at random times. Be careful! </a:t>
            </a:r>
            <a:r>
              <a:rPr lang="en-US" sz="1200" dirty="0" smtClean="0">
                <a:latin typeface="Sylfaen" panose="010A0502050306030303" pitchFamily="18" charset="0"/>
              </a:rPr>
              <a:t>Don’t </a:t>
            </a:r>
            <a:r>
              <a:rPr lang="en-US" sz="1200" dirty="0">
                <a:latin typeface="Sylfaen" panose="010A0502050306030303" pitchFamily="18" charset="0"/>
              </a:rPr>
              <a:t>expect extra credit to make up for required </a:t>
            </a:r>
            <a:r>
              <a:rPr lang="en-US" sz="1200" dirty="0" smtClean="0">
                <a:latin typeface="Sylfaen" panose="010A0502050306030303" pitchFamily="18" charset="0"/>
              </a:rPr>
              <a:t>work </a:t>
            </a:r>
            <a:r>
              <a:rPr lang="en-US" sz="1200" dirty="0">
                <a:latin typeface="Sylfaen" panose="010A0502050306030303" pitchFamily="18" charset="0"/>
              </a:rPr>
              <a:t>you </a:t>
            </a:r>
            <a:r>
              <a:rPr lang="en-US" sz="1200" dirty="0" smtClean="0">
                <a:latin typeface="Sylfaen" panose="010A0502050306030303" pitchFamily="18" charset="0"/>
              </a:rPr>
              <a:t>didn’t </a:t>
            </a:r>
            <a:r>
              <a:rPr lang="en-US" sz="1200" dirty="0">
                <a:latin typeface="Sylfaen" panose="010A0502050306030303" pitchFamily="18" charset="0"/>
              </a:rPr>
              <a:t>do. Extra credit </a:t>
            </a:r>
            <a:r>
              <a:rPr lang="en-US" sz="1200" dirty="0" smtClean="0">
                <a:latin typeface="Sylfaen" panose="010A0502050306030303" pitchFamily="18" charset="0"/>
              </a:rPr>
              <a:t> opportunities</a:t>
            </a:r>
            <a:r>
              <a:rPr lang="en-US" sz="1200" dirty="0">
                <a:latin typeface="Sylfaen" panose="010A0502050306030303" pitchFamily="18" charset="0"/>
              </a:rPr>
              <a:t>, when they arise, are </a:t>
            </a:r>
            <a:r>
              <a:rPr lang="en-US" sz="1200" dirty="0" smtClean="0">
                <a:latin typeface="Sylfaen" panose="010A0502050306030303" pitchFamily="18" charset="0"/>
              </a:rPr>
              <a:t>typically worth only a small amount </a:t>
            </a:r>
            <a:r>
              <a:rPr lang="en-US" sz="1200" dirty="0">
                <a:latin typeface="Sylfaen" panose="010A0502050306030303" pitchFamily="18" charset="0"/>
              </a:rPr>
              <a:t>of points.</a:t>
            </a:r>
          </a:p>
        </p:txBody>
      </p:sp>
      <p:sp>
        <p:nvSpPr>
          <p:cNvPr id="5" name="TextBox 4"/>
          <p:cNvSpPr txBox="1"/>
          <p:nvPr/>
        </p:nvSpPr>
        <p:spPr>
          <a:xfrm>
            <a:off x="370749" y="6620732"/>
            <a:ext cx="3373726" cy="1384995"/>
          </a:xfrm>
          <a:prstGeom prst="rect">
            <a:avLst/>
          </a:prstGeom>
          <a:noFill/>
        </p:spPr>
        <p:txBody>
          <a:bodyPr wrap="square" rtlCol="0">
            <a:spAutoFit/>
          </a:bodyPr>
          <a:lstStyle/>
          <a:p>
            <a:r>
              <a:rPr lang="en-US" sz="1200" dirty="0">
                <a:latin typeface="Sylfaen" panose="010A0502050306030303" pitchFamily="18" charset="0"/>
                <a:cs typeface="Times New Roman" panose="02020603050405020304" pitchFamily="18" charset="0"/>
              </a:rPr>
              <a:t>Just don’t do it.  If I discover that you have used someone else’s work as your own on purpose you will get an automatic zero for that assignment, no matter how small it may be.  If you have done so by accident (say, by using a quote and not citing it correctly) you will have one chance to redo the assignment.  </a:t>
            </a:r>
          </a:p>
        </p:txBody>
      </p:sp>
      <p:grpSp>
        <p:nvGrpSpPr>
          <p:cNvPr id="43" name="Group 42">
            <a:extLst>
              <a:ext uri="{FF2B5EF4-FFF2-40B4-BE49-F238E27FC236}">
                <a16:creationId xmlns:a16="http://schemas.microsoft.com/office/drawing/2014/main" xmlns="" id="{4513C1CF-3F99-48EF-ABD3-4B12D438B4D6}"/>
              </a:ext>
            </a:extLst>
          </p:cNvPr>
          <p:cNvGrpSpPr/>
          <p:nvPr/>
        </p:nvGrpSpPr>
        <p:grpSpPr>
          <a:xfrm flipH="1">
            <a:off x="387683" y="8027070"/>
            <a:ext cx="3426749" cy="647700"/>
            <a:chOff x="4543502" y="730766"/>
            <a:chExt cx="2858005" cy="647700"/>
          </a:xfrm>
          <a:effectLst>
            <a:outerShdw blurRad="50800" dist="88900" dir="2700000" algn="tl" rotWithShape="0">
              <a:prstClr val="black">
                <a:alpha val="40000"/>
              </a:prstClr>
            </a:outerShdw>
          </a:effectLst>
        </p:grpSpPr>
        <p:grpSp>
          <p:nvGrpSpPr>
            <p:cNvPr id="44" name="Group 43">
              <a:extLst>
                <a:ext uri="{FF2B5EF4-FFF2-40B4-BE49-F238E27FC236}">
                  <a16:creationId xmlns:a16="http://schemas.microsoft.com/office/drawing/2014/main" xmlns="" id="{B4373414-D8DF-4ECF-852F-8B19BE7784C1}"/>
                </a:ext>
              </a:extLst>
            </p:cNvPr>
            <p:cNvGrpSpPr/>
            <p:nvPr/>
          </p:nvGrpSpPr>
          <p:grpSpPr>
            <a:xfrm>
              <a:off x="4543502" y="730766"/>
              <a:ext cx="2858005" cy="647700"/>
              <a:chOff x="686564" y="2082800"/>
              <a:chExt cx="2159506" cy="647700"/>
            </a:xfrm>
          </p:grpSpPr>
          <p:sp>
            <p:nvSpPr>
              <p:cNvPr id="46" name="Arrow: Chevron 3">
                <a:extLst>
                  <a:ext uri="{FF2B5EF4-FFF2-40B4-BE49-F238E27FC236}">
                    <a16:creationId xmlns:a16="http://schemas.microsoft.com/office/drawing/2014/main" xmlns="" id="{E3FBE23D-6958-4046-8661-66B2C62AD0FE}"/>
                  </a:ext>
                </a:extLst>
              </p:cNvPr>
              <p:cNvSpPr/>
              <p:nvPr/>
            </p:nvSpPr>
            <p:spPr>
              <a:xfrm>
                <a:off x="686564" y="2082800"/>
                <a:ext cx="2159506" cy="6477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Arrow: Chevron 3">
                <a:extLst>
                  <a:ext uri="{FF2B5EF4-FFF2-40B4-BE49-F238E27FC236}">
                    <a16:creationId xmlns:a16="http://schemas.microsoft.com/office/drawing/2014/main" xmlns="" id="{512AAC15-760A-493B-AD9B-4B4A2AECD4EA}"/>
                  </a:ext>
                </a:extLst>
              </p:cNvPr>
              <p:cNvSpPr/>
              <p:nvPr/>
            </p:nvSpPr>
            <p:spPr>
              <a:xfrm>
                <a:off x="898167" y="2139950"/>
                <a:ext cx="1892300" cy="533400"/>
              </a:xfrm>
              <a:custGeom>
                <a:avLst/>
                <a:gdLst>
                  <a:gd name="connsiteX0" fmla="*/ 0 w 2159505"/>
                  <a:gd name="connsiteY0" fmla="*/ 0 h 927100"/>
                  <a:gd name="connsiteX1" fmla="*/ 1695955 w 2159505"/>
                  <a:gd name="connsiteY1" fmla="*/ 0 h 927100"/>
                  <a:gd name="connsiteX2" fmla="*/ 2159505 w 2159505"/>
                  <a:gd name="connsiteY2" fmla="*/ 463550 h 927100"/>
                  <a:gd name="connsiteX3" fmla="*/ 1695955 w 2159505"/>
                  <a:gd name="connsiteY3" fmla="*/ 927100 h 927100"/>
                  <a:gd name="connsiteX4" fmla="*/ 0 w 2159505"/>
                  <a:gd name="connsiteY4" fmla="*/ 927100 h 927100"/>
                  <a:gd name="connsiteX5" fmla="*/ 463550 w 2159505"/>
                  <a:gd name="connsiteY5" fmla="*/ 463550 h 927100"/>
                  <a:gd name="connsiteX6" fmla="*/ 0 w 2159505"/>
                  <a:gd name="connsiteY6" fmla="*/ 0 h 927100"/>
                  <a:gd name="connsiteX0" fmla="*/ 0 w 1702305"/>
                  <a:gd name="connsiteY0" fmla="*/ 0 h 927100"/>
                  <a:gd name="connsiteX1" fmla="*/ 1695955 w 1702305"/>
                  <a:gd name="connsiteY1" fmla="*/ 0 h 927100"/>
                  <a:gd name="connsiteX2" fmla="*/ 1702305 w 1702305"/>
                  <a:gd name="connsiteY2" fmla="*/ 488950 h 927100"/>
                  <a:gd name="connsiteX3" fmla="*/ 1695955 w 1702305"/>
                  <a:gd name="connsiteY3" fmla="*/ 927100 h 927100"/>
                  <a:gd name="connsiteX4" fmla="*/ 0 w 1702305"/>
                  <a:gd name="connsiteY4" fmla="*/ 927100 h 927100"/>
                  <a:gd name="connsiteX5" fmla="*/ 463550 w 1702305"/>
                  <a:gd name="connsiteY5" fmla="*/ 463550 h 927100"/>
                  <a:gd name="connsiteX6" fmla="*/ 0 w 1702305"/>
                  <a:gd name="connsiteY6" fmla="*/ 0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2305" h="927100">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xmlns="" id="{EE559B58-18B8-46F5-A837-BFE639425137}"/>
                </a:ext>
              </a:extLst>
            </p:cNvPr>
            <p:cNvSpPr txBox="1"/>
            <p:nvPr/>
          </p:nvSpPr>
          <p:spPr>
            <a:xfrm>
              <a:off x="5870089" y="733533"/>
              <a:ext cx="1464227" cy="523220"/>
            </a:xfrm>
            <a:prstGeom prst="rect">
              <a:avLst/>
            </a:prstGeom>
            <a:noFill/>
          </p:spPr>
          <p:txBody>
            <a:bodyPr wrap="none" rtlCol="0">
              <a:spAutoFit/>
            </a:bodyPr>
            <a:lstStyle/>
            <a:p>
              <a:r>
                <a:rPr lang="en-US" sz="2800" dirty="0" smtClean="0">
                  <a:solidFill>
                    <a:schemeClr val="bg1"/>
                  </a:solidFill>
                  <a:latin typeface="Haettenschweiler" panose="020B0706040902060204" pitchFamily="34" charset="0"/>
                </a:rPr>
                <a:t>Finishing Early</a:t>
              </a:r>
              <a:endParaRPr lang="en-US" sz="2800" dirty="0">
                <a:solidFill>
                  <a:schemeClr val="bg1"/>
                </a:solidFill>
                <a:latin typeface="Haettenschweiler" panose="020B0706040902060204" pitchFamily="34" charset="0"/>
              </a:endParaRPr>
            </a:p>
          </p:txBody>
        </p:sp>
      </p:grpSp>
      <p:sp>
        <p:nvSpPr>
          <p:cNvPr id="48" name="TextBox 47">
            <a:extLst>
              <a:ext uri="{FF2B5EF4-FFF2-40B4-BE49-F238E27FC236}">
                <a16:creationId xmlns:a16="http://schemas.microsoft.com/office/drawing/2014/main" xmlns="" id="{B773187A-F524-47E1-BF3C-2427E21DF53A}"/>
              </a:ext>
            </a:extLst>
          </p:cNvPr>
          <p:cNvSpPr txBox="1"/>
          <p:nvPr/>
        </p:nvSpPr>
        <p:spPr>
          <a:xfrm>
            <a:off x="367057" y="8771338"/>
            <a:ext cx="3471021" cy="830997"/>
          </a:xfrm>
          <a:prstGeom prst="rect">
            <a:avLst/>
          </a:prstGeom>
          <a:noFill/>
        </p:spPr>
        <p:txBody>
          <a:bodyPr wrap="square" rtlCol="0">
            <a:spAutoFit/>
          </a:bodyPr>
          <a:lstStyle/>
          <a:p>
            <a:r>
              <a:rPr lang="en-US" sz="1200" dirty="0" smtClean="0">
                <a:latin typeface="Sylfaen" panose="010A0502050306030303" pitchFamily="18" charset="0"/>
                <a:cs typeface="Times New Roman" panose="02020603050405020304" pitchFamily="18" charset="0"/>
              </a:rPr>
              <a:t>If by some miracle you have completed all of your work for me to the highest expectations, you need to be reading or writing. </a:t>
            </a:r>
            <a:r>
              <a:rPr lang="en-US" sz="1200" u="sng" dirty="0" smtClean="0">
                <a:latin typeface="Sylfaen" panose="010A0502050306030303" pitchFamily="18" charset="0"/>
                <a:cs typeface="Times New Roman" panose="02020603050405020304" pitchFamily="18" charset="0"/>
              </a:rPr>
              <a:t>No sleeping or distracting others!</a:t>
            </a:r>
          </a:p>
        </p:txBody>
      </p:sp>
      <p:sp>
        <p:nvSpPr>
          <p:cNvPr id="53" name="TextBox 52">
            <a:extLst>
              <a:ext uri="{FF2B5EF4-FFF2-40B4-BE49-F238E27FC236}">
                <a16:creationId xmlns:a16="http://schemas.microsoft.com/office/drawing/2014/main" xmlns="" id="{B773187A-F524-47E1-BF3C-2427E21DF53A}"/>
              </a:ext>
            </a:extLst>
          </p:cNvPr>
          <p:cNvSpPr txBox="1"/>
          <p:nvPr/>
        </p:nvSpPr>
        <p:spPr>
          <a:xfrm>
            <a:off x="3944251" y="7220709"/>
            <a:ext cx="3471021" cy="1384995"/>
          </a:xfrm>
          <a:prstGeom prst="rect">
            <a:avLst/>
          </a:prstGeom>
          <a:noFill/>
        </p:spPr>
        <p:txBody>
          <a:bodyPr wrap="square" rtlCol="0">
            <a:spAutoFit/>
          </a:bodyPr>
          <a:lstStyle/>
          <a:p>
            <a:r>
              <a:rPr lang="en-US" sz="2400" b="1" dirty="0" smtClean="0">
                <a:latin typeface="zai Seagull Felt-tip Pen" pitchFamily="2" charset="0"/>
              </a:rPr>
              <a:t>Be Positive</a:t>
            </a:r>
            <a:endParaRPr lang="en-US" sz="2400" b="1" dirty="0">
              <a:latin typeface="zai Seagull Felt-tip Pen" pitchFamily="2" charset="0"/>
            </a:endParaRPr>
          </a:p>
          <a:p>
            <a:r>
              <a:rPr lang="en-US" sz="1200" dirty="0">
                <a:latin typeface="Sylfaen" panose="010A0502050306030303" pitchFamily="18" charset="0"/>
              </a:rPr>
              <a:t>You are expected to have a positive attitude in this class. Positive </a:t>
            </a:r>
            <a:r>
              <a:rPr lang="en-US" sz="1200" dirty="0" smtClean="0">
                <a:latin typeface="Sylfaen" panose="010A0502050306030303" pitchFamily="18" charset="0"/>
              </a:rPr>
              <a:t>behavior </a:t>
            </a:r>
            <a:r>
              <a:rPr lang="en-US" sz="1200" dirty="0">
                <a:latin typeface="Sylfaen" panose="010A0502050306030303" pitchFamily="18" charset="0"/>
              </a:rPr>
              <a:t>includes </a:t>
            </a:r>
            <a:r>
              <a:rPr lang="en-US" sz="1200" dirty="0" smtClean="0">
                <a:latin typeface="Sylfaen" panose="010A0502050306030303" pitchFamily="18" charset="0"/>
              </a:rPr>
              <a:t>participating </a:t>
            </a:r>
            <a:r>
              <a:rPr lang="en-US" sz="1200" dirty="0">
                <a:latin typeface="Sylfaen" panose="010A0502050306030303" pitchFamily="18" charset="0"/>
              </a:rPr>
              <a:t>in class, paying attention/listening, not being </a:t>
            </a:r>
            <a:r>
              <a:rPr lang="en-US" sz="1200" dirty="0" smtClean="0">
                <a:latin typeface="Sylfaen" panose="010A0502050306030303" pitchFamily="18" charset="0"/>
              </a:rPr>
              <a:t>disruptive</a:t>
            </a:r>
            <a:r>
              <a:rPr lang="en-US" sz="1200" dirty="0">
                <a:latin typeface="Sylfaen" panose="010A0502050306030303" pitchFamily="18" charset="0"/>
              </a:rPr>
              <a:t>, encouraging and </a:t>
            </a:r>
            <a:r>
              <a:rPr lang="en-US" sz="1200" dirty="0" smtClean="0">
                <a:latin typeface="Sylfaen" panose="010A0502050306030303" pitchFamily="18" charset="0"/>
              </a:rPr>
              <a:t>helping </a:t>
            </a:r>
            <a:r>
              <a:rPr lang="en-US" sz="1200" dirty="0">
                <a:latin typeface="Sylfaen" panose="010A0502050306030303" pitchFamily="18" charset="0"/>
              </a:rPr>
              <a:t>your classmates, etc. </a:t>
            </a:r>
          </a:p>
        </p:txBody>
      </p:sp>
      <p:cxnSp>
        <p:nvCxnSpPr>
          <p:cNvPr id="54" name="Straight Connector 53">
            <a:extLst>
              <a:ext uri="{FF2B5EF4-FFF2-40B4-BE49-F238E27FC236}">
                <a16:creationId xmlns:a16="http://schemas.microsoft.com/office/drawing/2014/main" xmlns="" id="{5BCEA116-E1C8-4916-BD25-478E229C2DCF}"/>
              </a:ext>
            </a:extLst>
          </p:cNvPr>
          <p:cNvCxnSpPr>
            <a:cxnSpLocks/>
          </p:cNvCxnSpPr>
          <p:nvPr/>
        </p:nvCxnSpPr>
        <p:spPr>
          <a:xfrm>
            <a:off x="3978119" y="7267956"/>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xmlns="" id="{5BCEA116-E1C8-4916-BD25-478E229C2DCF}"/>
              </a:ext>
            </a:extLst>
          </p:cNvPr>
          <p:cNvCxnSpPr>
            <a:cxnSpLocks/>
          </p:cNvCxnSpPr>
          <p:nvPr/>
        </p:nvCxnSpPr>
        <p:spPr>
          <a:xfrm>
            <a:off x="3964315" y="8585679"/>
            <a:ext cx="3372107"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9" name="TextBox 68">
            <a:extLst>
              <a:ext uri="{FF2B5EF4-FFF2-40B4-BE49-F238E27FC236}">
                <a16:creationId xmlns:a16="http://schemas.microsoft.com/office/drawing/2014/main" xmlns="" id="{B773187A-F524-47E1-BF3C-2427E21DF53A}"/>
              </a:ext>
            </a:extLst>
          </p:cNvPr>
          <p:cNvSpPr txBox="1"/>
          <p:nvPr/>
        </p:nvSpPr>
        <p:spPr>
          <a:xfrm>
            <a:off x="3944251" y="8534362"/>
            <a:ext cx="3471021" cy="1015663"/>
          </a:xfrm>
          <a:prstGeom prst="rect">
            <a:avLst/>
          </a:prstGeom>
          <a:noFill/>
        </p:spPr>
        <p:txBody>
          <a:bodyPr wrap="square" rtlCol="0">
            <a:spAutoFit/>
          </a:bodyPr>
          <a:lstStyle/>
          <a:p>
            <a:r>
              <a:rPr lang="en-US" sz="2400" b="1" dirty="0" smtClean="0">
                <a:latin typeface="zai Seagull Felt-tip Pen" pitchFamily="2" charset="0"/>
              </a:rPr>
              <a:t>Consequences</a:t>
            </a:r>
            <a:endParaRPr lang="en-US" sz="2400" b="1" dirty="0">
              <a:latin typeface="zai Seagull Felt-tip Pen" pitchFamily="2" charset="0"/>
            </a:endParaRPr>
          </a:p>
          <a:p>
            <a:pPr marL="228600" indent="-228600">
              <a:buAutoNum type="arabicPeriod"/>
            </a:pPr>
            <a:r>
              <a:rPr lang="en-US" sz="1200" dirty="0" smtClean="0">
                <a:latin typeface="Sylfaen" panose="010A0502050306030303" pitchFamily="18" charset="0"/>
              </a:rPr>
              <a:t>Warning</a:t>
            </a:r>
          </a:p>
          <a:p>
            <a:pPr marL="228600" indent="-228600">
              <a:buAutoNum type="arabicPeriod"/>
            </a:pPr>
            <a:r>
              <a:rPr lang="en-US" sz="1200" dirty="0" smtClean="0">
                <a:latin typeface="Sylfaen" panose="010A0502050306030303" pitchFamily="18" charset="0"/>
              </a:rPr>
              <a:t>Separation from class; phone call home</a:t>
            </a:r>
          </a:p>
          <a:p>
            <a:pPr marL="228600" indent="-228600">
              <a:buAutoNum type="arabicPeriod"/>
            </a:pPr>
            <a:r>
              <a:rPr lang="en-US" sz="1200" dirty="0" smtClean="0">
                <a:latin typeface="Sylfaen" panose="010A0502050306030303" pitchFamily="18" charset="0"/>
              </a:rPr>
              <a:t>Referral and phone call home</a:t>
            </a:r>
            <a:endParaRPr lang="en-US" sz="1200" dirty="0">
              <a:latin typeface="Sylfaen" panose="010A0502050306030303" pitchFamily="18" charset="0"/>
            </a:endParaRPr>
          </a:p>
        </p:txBody>
      </p:sp>
    </p:spTree>
    <p:extLst>
      <p:ext uri="{BB962C8B-B14F-4D97-AF65-F5344CB8AC3E}">
        <p14:creationId xmlns:p14="http://schemas.microsoft.com/office/powerpoint/2010/main" val="576212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1172</TotalTime>
  <Words>972</Words>
  <Application>Microsoft Office PowerPoint</Application>
  <PresentationFormat>Custom</PresentationFormat>
  <Paragraphs>69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Avery</dc:creator>
  <cp:lastModifiedBy>Rachel Kwiatkowski</cp:lastModifiedBy>
  <cp:revision>47</cp:revision>
  <cp:lastPrinted>2017-09-02T17:57:23Z</cp:lastPrinted>
  <dcterms:created xsi:type="dcterms:W3CDTF">2017-07-29T20:16:37Z</dcterms:created>
  <dcterms:modified xsi:type="dcterms:W3CDTF">2017-09-02T19:08:56Z</dcterms:modified>
</cp:coreProperties>
</file>